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1479" r:id="rId2"/>
    <p:sldId id="1509" r:id="rId3"/>
    <p:sldId id="305" r:id="rId4"/>
    <p:sldId id="1155" r:id="rId5"/>
    <p:sldId id="1169" r:id="rId6"/>
    <p:sldId id="1473" r:id="rId7"/>
    <p:sldId id="1474" r:id="rId8"/>
    <p:sldId id="994" r:id="rId9"/>
    <p:sldId id="1510" r:id="rId10"/>
    <p:sldId id="1172" r:id="rId11"/>
    <p:sldId id="1446" r:id="rId12"/>
    <p:sldId id="260" r:id="rId13"/>
    <p:sldId id="261" r:id="rId14"/>
    <p:sldId id="262" r:id="rId15"/>
    <p:sldId id="1443" r:id="rId16"/>
    <p:sldId id="1471" r:id="rId17"/>
    <p:sldId id="1200" r:id="rId18"/>
    <p:sldId id="1174" r:id="rId19"/>
    <p:sldId id="1129" r:id="rId20"/>
    <p:sldId id="1444" r:id="rId21"/>
    <p:sldId id="1469" r:id="rId22"/>
    <p:sldId id="1177" r:id="rId23"/>
    <p:sldId id="1447" r:id="rId24"/>
    <p:sldId id="1472" r:id="rId25"/>
    <p:sldId id="1477" r:id="rId26"/>
    <p:sldId id="1478" r:id="rId27"/>
    <p:sldId id="105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46"/>
    <p:restoredTop sz="82450"/>
  </p:normalViewPr>
  <p:slideViewPr>
    <p:cSldViewPr snapToGrid="0" snapToObjects="1">
      <p:cViewPr varScale="1">
        <p:scale>
          <a:sx n="130" d="100"/>
          <a:sy n="130" d="100"/>
        </p:scale>
        <p:origin x="384" y="192"/>
      </p:cViewPr>
      <p:guideLst/>
    </p:cSldViewPr>
  </p:slideViewPr>
  <p:notesTextViewPr>
    <p:cViewPr>
      <p:scale>
        <a:sx n="1" d="1"/>
        <a:sy n="1" d="1"/>
      </p:scale>
      <p:origin x="0" y="0"/>
    </p:cViewPr>
  </p:notesTextViewPr>
  <p:notesViewPr>
    <p:cSldViewPr snapToGrid="0" snapToObjects="1">
      <p:cViewPr varScale="1">
        <p:scale>
          <a:sx n="142" d="100"/>
          <a:sy n="142" d="100"/>
        </p:scale>
        <p:origin x="3968"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43D07F-AFA4-8B40-8F07-6B7232D25FE3}" type="datetimeFigureOut">
              <a:rPr lang="en-US" smtClean="0"/>
              <a:t>1/6/23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03429B-3171-A94A-A6C2-AB80847CDA47}" type="slidenum">
              <a:rPr lang="en-US" smtClean="0"/>
              <a:t>‹#›</a:t>
            </a:fld>
            <a:endParaRPr lang="en-US"/>
          </a:p>
        </p:txBody>
      </p:sp>
    </p:spTree>
    <p:extLst>
      <p:ext uri="{BB962C8B-B14F-4D97-AF65-F5344CB8AC3E}">
        <p14:creationId xmlns:p14="http://schemas.microsoft.com/office/powerpoint/2010/main" val="2654423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33829883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10</a:t>
            </a:fld>
            <a:endParaRPr lang="en-US"/>
          </a:p>
        </p:txBody>
      </p:sp>
    </p:spTree>
    <p:extLst>
      <p:ext uri="{BB962C8B-B14F-4D97-AF65-F5344CB8AC3E}">
        <p14:creationId xmlns:p14="http://schemas.microsoft.com/office/powerpoint/2010/main" val="28386103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11</a:t>
            </a:fld>
            <a:endParaRPr lang="en-US"/>
          </a:p>
        </p:txBody>
      </p:sp>
    </p:spTree>
    <p:extLst>
      <p:ext uri="{BB962C8B-B14F-4D97-AF65-F5344CB8AC3E}">
        <p14:creationId xmlns:p14="http://schemas.microsoft.com/office/powerpoint/2010/main" val="9222689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12</a:t>
            </a:fld>
            <a:endParaRPr lang="en-US"/>
          </a:p>
        </p:txBody>
      </p:sp>
    </p:spTree>
    <p:extLst>
      <p:ext uri="{BB962C8B-B14F-4D97-AF65-F5344CB8AC3E}">
        <p14:creationId xmlns:p14="http://schemas.microsoft.com/office/powerpoint/2010/main" val="27540690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Vanity</a:t>
            </a:r>
          </a:p>
        </p:txBody>
      </p:sp>
      <p:sp>
        <p:nvSpPr>
          <p:cNvPr id="4" name="Slide Number Placeholder 3"/>
          <p:cNvSpPr>
            <a:spLocks noGrp="1"/>
          </p:cNvSpPr>
          <p:nvPr>
            <p:ph type="sldNum" sz="quarter" idx="10"/>
          </p:nvPr>
        </p:nvSpPr>
        <p:spPr/>
        <p:txBody>
          <a:bodyPr/>
          <a:lstStyle/>
          <a:p>
            <a:fld id="{23B99BB9-C7F6-43B3-A122-46088ABB36FB}" type="slidenum">
              <a:rPr lang="en-US" smtClean="0"/>
              <a:t>14</a:t>
            </a:fld>
            <a:endParaRPr lang="en-US"/>
          </a:p>
        </p:txBody>
      </p:sp>
    </p:spTree>
    <p:extLst>
      <p:ext uri="{BB962C8B-B14F-4D97-AF65-F5344CB8AC3E}">
        <p14:creationId xmlns:p14="http://schemas.microsoft.com/office/powerpoint/2010/main" val="8860524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03429B-3171-A94A-A6C2-AB80847CDA47}" type="slidenum">
              <a:rPr lang="en-US" smtClean="0"/>
              <a:t>15</a:t>
            </a:fld>
            <a:endParaRPr lang="en-US"/>
          </a:p>
        </p:txBody>
      </p:sp>
    </p:spTree>
    <p:extLst>
      <p:ext uri="{BB962C8B-B14F-4D97-AF65-F5344CB8AC3E}">
        <p14:creationId xmlns:p14="http://schemas.microsoft.com/office/powerpoint/2010/main" val="32613670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16</a:t>
            </a:fld>
            <a:endParaRPr lang="en-US"/>
          </a:p>
        </p:txBody>
      </p:sp>
    </p:spTree>
    <p:extLst>
      <p:ext uri="{BB962C8B-B14F-4D97-AF65-F5344CB8AC3E}">
        <p14:creationId xmlns:p14="http://schemas.microsoft.com/office/powerpoint/2010/main" val="2788960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19</a:t>
            </a:fld>
            <a:endParaRPr lang="en-US"/>
          </a:p>
        </p:txBody>
      </p:sp>
    </p:spTree>
    <p:extLst>
      <p:ext uri="{BB962C8B-B14F-4D97-AF65-F5344CB8AC3E}">
        <p14:creationId xmlns:p14="http://schemas.microsoft.com/office/powerpoint/2010/main" val="3735763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20</a:t>
            </a:fld>
            <a:endParaRPr lang="en-US"/>
          </a:p>
        </p:txBody>
      </p:sp>
    </p:spTree>
    <p:extLst>
      <p:ext uri="{BB962C8B-B14F-4D97-AF65-F5344CB8AC3E}">
        <p14:creationId xmlns:p14="http://schemas.microsoft.com/office/powerpoint/2010/main" val="33434158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23</a:t>
            </a:fld>
            <a:endParaRPr lang="en-US"/>
          </a:p>
        </p:txBody>
      </p:sp>
    </p:spTree>
    <p:extLst>
      <p:ext uri="{BB962C8B-B14F-4D97-AF65-F5344CB8AC3E}">
        <p14:creationId xmlns:p14="http://schemas.microsoft.com/office/powerpoint/2010/main" val="9395432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24</a:t>
            </a:fld>
            <a:endParaRPr lang="en-US"/>
          </a:p>
        </p:txBody>
      </p:sp>
    </p:spTree>
    <p:extLst>
      <p:ext uri="{BB962C8B-B14F-4D97-AF65-F5344CB8AC3E}">
        <p14:creationId xmlns:p14="http://schemas.microsoft.com/office/powerpoint/2010/main" val="1727140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03429B-3171-A94A-A6C2-AB80847CDA47}" type="slidenum">
              <a:rPr lang="en-US" smtClean="0"/>
              <a:t>2</a:t>
            </a:fld>
            <a:endParaRPr lang="en-US"/>
          </a:p>
        </p:txBody>
      </p:sp>
    </p:spTree>
    <p:extLst>
      <p:ext uri="{BB962C8B-B14F-4D97-AF65-F5344CB8AC3E}">
        <p14:creationId xmlns:p14="http://schemas.microsoft.com/office/powerpoint/2010/main" val="14024892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25</a:t>
            </a:fld>
            <a:endParaRPr lang="en-US"/>
          </a:p>
        </p:txBody>
      </p:sp>
    </p:spTree>
    <p:extLst>
      <p:ext uri="{BB962C8B-B14F-4D97-AF65-F5344CB8AC3E}">
        <p14:creationId xmlns:p14="http://schemas.microsoft.com/office/powerpoint/2010/main" val="29502603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26</a:t>
            </a:fld>
            <a:endParaRPr lang="en-US"/>
          </a:p>
        </p:txBody>
      </p:sp>
    </p:spTree>
    <p:extLst>
      <p:ext uri="{BB962C8B-B14F-4D97-AF65-F5344CB8AC3E}">
        <p14:creationId xmlns:p14="http://schemas.microsoft.com/office/powerpoint/2010/main" val="35334141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27</a:t>
            </a:fld>
            <a:endParaRPr lang="en-US" dirty="0"/>
          </a:p>
        </p:txBody>
      </p:sp>
    </p:spTree>
    <p:extLst>
      <p:ext uri="{BB962C8B-B14F-4D97-AF65-F5344CB8AC3E}">
        <p14:creationId xmlns:p14="http://schemas.microsoft.com/office/powerpoint/2010/main" val="36427844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a:t>
            </a:fld>
            <a:endParaRPr lang="en-US"/>
          </a:p>
        </p:txBody>
      </p:sp>
    </p:spTree>
    <p:extLst>
      <p:ext uri="{BB962C8B-B14F-4D97-AF65-F5344CB8AC3E}">
        <p14:creationId xmlns:p14="http://schemas.microsoft.com/office/powerpoint/2010/main" val="12193002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4</a:t>
            </a:fld>
            <a:endParaRPr lang="en-US"/>
          </a:p>
        </p:txBody>
      </p:sp>
    </p:spTree>
    <p:extLst>
      <p:ext uri="{BB962C8B-B14F-4D97-AF65-F5344CB8AC3E}">
        <p14:creationId xmlns:p14="http://schemas.microsoft.com/office/powerpoint/2010/main" val="5077512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5</a:t>
            </a:fld>
            <a:endParaRPr lang="en-US" dirty="0"/>
          </a:p>
        </p:txBody>
      </p:sp>
    </p:spTree>
    <p:extLst>
      <p:ext uri="{BB962C8B-B14F-4D97-AF65-F5344CB8AC3E}">
        <p14:creationId xmlns:p14="http://schemas.microsoft.com/office/powerpoint/2010/main" val="19925564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6</a:t>
            </a:fld>
            <a:endParaRPr lang="en-US"/>
          </a:p>
        </p:txBody>
      </p:sp>
    </p:spTree>
    <p:extLst>
      <p:ext uri="{BB962C8B-B14F-4D97-AF65-F5344CB8AC3E}">
        <p14:creationId xmlns:p14="http://schemas.microsoft.com/office/powerpoint/2010/main" val="19861729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7</a:t>
            </a:fld>
            <a:endParaRPr lang="en-US"/>
          </a:p>
        </p:txBody>
      </p:sp>
    </p:spTree>
    <p:extLst>
      <p:ext uri="{BB962C8B-B14F-4D97-AF65-F5344CB8AC3E}">
        <p14:creationId xmlns:p14="http://schemas.microsoft.com/office/powerpoint/2010/main" val="7209449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8</a:t>
            </a:fld>
            <a:endParaRPr lang="en-US"/>
          </a:p>
        </p:txBody>
      </p:sp>
    </p:spTree>
    <p:extLst>
      <p:ext uri="{BB962C8B-B14F-4D97-AF65-F5344CB8AC3E}">
        <p14:creationId xmlns:p14="http://schemas.microsoft.com/office/powerpoint/2010/main" val="7228128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9</a:t>
            </a:fld>
            <a:endParaRPr lang="en-US"/>
          </a:p>
        </p:txBody>
      </p:sp>
    </p:spTree>
    <p:extLst>
      <p:ext uri="{BB962C8B-B14F-4D97-AF65-F5344CB8AC3E}">
        <p14:creationId xmlns:p14="http://schemas.microsoft.com/office/powerpoint/2010/main" val="13474477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A3542-A8C7-704C-8E33-F5EFF8F9A9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B91082-1B98-D746-8DE6-18D0B19142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9D6DF9A-46D4-234B-AA93-E3C48B72894A}"/>
              </a:ext>
            </a:extLst>
          </p:cNvPr>
          <p:cNvSpPr>
            <a:spLocks noGrp="1"/>
          </p:cNvSpPr>
          <p:nvPr>
            <p:ph type="dt" sz="half" idx="10"/>
          </p:nvPr>
        </p:nvSpPr>
        <p:spPr/>
        <p:txBody>
          <a:bodyPr/>
          <a:lstStyle/>
          <a:p>
            <a:fld id="{0FAB6B49-B434-E04B-8B19-9D0B03FF27E8}" type="datetimeFigureOut">
              <a:rPr lang="en-US" smtClean="0"/>
              <a:t>1/6/23</a:t>
            </a:fld>
            <a:endParaRPr lang="en-US"/>
          </a:p>
        </p:txBody>
      </p:sp>
      <p:sp>
        <p:nvSpPr>
          <p:cNvPr id="5" name="Footer Placeholder 4">
            <a:extLst>
              <a:ext uri="{FF2B5EF4-FFF2-40B4-BE49-F238E27FC236}">
                <a16:creationId xmlns:a16="http://schemas.microsoft.com/office/drawing/2014/main" id="{05D10147-7D24-BF46-870F-842B428C20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3D5C5D-7590-DE48-8469-EEFB88E7ACD2}"/>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245554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AE0F9-3EFF-384C-9C61-F6E85C124DB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AF661B-7946-164F-8883-415D8C309F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1095F2-E641-7748-8CE9-D4C703FB6520}"/>
              </a:ext>
            </a:extLst>
          </p:cNvPr>
          <p:cNvSpPr>
            <a:spLocks noGrp="1"/>
          </p:cNvSpPr>
          <p:nvPr>
            <p:ph type="dt" sz="half" idx="10"/>
          </p:nvPr>
        </p:nvSpPr>
        <p:spPr/>
        <p:txBody>
          <a:bodyPr/>
          <a:lstStyle/>
          <a:p>
            <a:fld id="{0FAB6B49-B434-E04B-8B19-9D0B03FF27E8}" type="datetimeFigureOut">
              <a:rPr lang="en-US" smtClean="0"/>
              <a:t>1/6/23</a:t>
            </a:fld>
            <a:endParaRPr lang="en-US"/>
          </a:p>
        </p:txBody>
      </p:sp>
      <p:sp>
        <p:nvSpPr>
          <p:cNvPr id="5" name="Footer Placeholder 4">
            <a:extLst>
              <a:ext uri="{FF2B5EF4-FFF2-40B4-BE49-F238E27FC236}">
                <a16:creationId xmlns:a16="http://schemas.microsoft.com/office/drawing/2014/main" id="{1675E233-A7A6-BC42-95E0-B39FEE0D30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C44D86-9512-E44F-A91C-237E33706B01}"/>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782904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A4F15B-93B8-B546-B0B6-EAD98011018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C2BFC15-E6BF-0749-8577-D2620183F08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D909B6-F62F-954E-807D-00010E4171AD}"/>
              </a:ext>
            </a:extLst>
          </p:cNvPr>
          <p:cNvSpPr>
            <a:spLocks noGrp="1"/>
          </p:cNvSpPr>
          <p:nvPr>
            <p:ph type="dt" sz="half" idx="10"/>
          </p:nvPr>
        </p:nvSpPr>
        <p:spPr/>
        <p:txBody>
          <a:bodyPr/>
          <a:lstStyle/>
          <a:p>
            <a:fld id="{0FAB6B49-B434-E04B-8B19-9D0B03FF27E8}" type="datetimeFigureOut">
              <a:rPr lang="en-US" smtClean="0"/>
              <a:t>1/6/23</a:t>
            </a:fld>
            <a:endParaRPr lang="en-US"/>
          </a:p>
        </p:txBody>
      </p:sp>
      <p:sp>
        <p:nvSpPr>
          <p:cNvPr id="5" name="Footer Placeholder 4">
            <a:extLst>
              <a:ext uri="{FF2B5EF4-FFF2-40B4-BE49-F238E27FC236}">
                <a16:creationId xmlns:a16="http://schemas.microsoft.com/office/drawing/2014/main" id="{DA7259E4-40BC-B74D-9F9B-0119EA5F3F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B5772B-1BA7-074A-959B-C70C9DBADC5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608398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9E635-7744-4D4F-B96E-0E2865A7B5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AE8F11-2A3B-2747-9C6C-579AF86C471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43D020-809F-3D40-8EE6-2DD573790883}"/>
              </a:ext>
            </a:extLst>
          </p:cNvPr>
          <p:cNvSpPr>
            <a:spLocks noGrp="1"/>
          </p:cNvSpPr>
          <p:nvPr>
            <p:ph type="dt" sz="half" idx="10"/>
          </p:nvPr>
        </p:nvSpPr>
        <p:spPr/>
        <p:txBody>
          <a:bodyPr/>
          <a:lstStyle/>
          <a:p>
            <a:fld id="{0FAB6B49-B434-E04B-8B19-9D0B03FF27E8}" type="datetimeFigureOut">
              <a:rPr lang="en-US" smtClean="0"/>
              <a:t>1/6/23</a:t>
            </a:fld>
            <a:endParaRPr lang="en-US"/>
          </a:p>
        </p:txBody>
      </p:sp>
      <p:sp>
        <p:nvSpPr>
          <p:cNvPr id="5" name="Footer Placeholder 4">
            <a:extLst>
              <a:ext uri="{FF2B5EF4-FFF2-40B4-BE49-F238E27FC236}">
                <a16:creationId xmlns:a16="http://schemas.microsoft.com/office/drawing/2014/main" id="{A71B3250-58F4-944F-AC10-5CC13EB552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4AA24C-CEB0-EA4C-A21F-F3F431BBF6F8}"/>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960793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1B1CA-9CA5-7143-AA15-AE1EA1D6B46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3A480E-DC28-1A49-8B7D-56389366F3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5739984-F0C0-214D-944B-EBDAA1F83B82}"/>
              </a:ext>
            </a:extLst>
          </p:cNvPr>
          <p:cNvSpPr>
            <a:spLocks noGrp="1"/>
          </p:cNvSpPr>
          <p:nvPr>
            <p:ph type="dt" sz="half" idx="10"/>
          </p:nvPr>
        </p:nvSpPr>
        <p:spPr/>
        <p:txBody>
          <a:bodyPr/>
          <a:lstStyle/>
          <a:p>
            <a:fld id="{0FAB6B49-B434-E04B-8B19-9D0B03FF27E8}" type="datetimeFigureOut">
              <a:rPr lang="en-US" smtClean="0"/>
              <a:t>1/6/23</a:t>
            </a:fld>
            <a:endParaRPr lang="en-US"/>
          </a:p>
        </p:txBody>
      </p:sp>
      <p:sp>
        <p:nvSpPr>
          <p:cNvPr id="5" name="Footer Placeholder 4">
            <a:extLst>
              <a:ext uri="{FF2B5EF4-FFF2-40B4-BE49-F238E27FC236}">
                <a16:creationId xmlns:a16="http://schemas.microsoft.com/office/drawing/2014/main" id="{15910F09-D4A7-E64B-8562-E206C7AEE1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B8F136-F451-D541-A958-9479555D69B8}"/>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095322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F8AB0-EFD2-9E4C-A9A6-2A8BD82536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8B6416-B69B-3049-81D4-46D8BDEEF2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DB99F68-836F-A74B-89E3-6B0CB564BFD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EA4161B-7339-CF4C-83F9-02E0BCD3F8B0}"/>
              </a:ext>
            </a:extLst>
          </p:cNvPr>
          <p:cNvSpPr>
            <a:spLocks noGrp="1"/>
          </p:cNvSpPr>
          <p:nvPr>
            <p:ph type="dt" sz="half" idx="10"/>
          </p:nvPr>
        </p:nvSpPr>
        <p:spPr/>
        <p:txBody>
          <a:bodyPr/>
          <a:lstStyle/>
          <a:p>
            <a:fld id="{0FAB6B49-B434-E04B-8B19-9D0B03FF27E8}" type="datetimeFigureOut">
              <a:rPr lang="en-US" smtClean="0"/>
              <a:t>1/6/23</a:t>
            </a:fld>
            <a:endParaRPr lang="en-US"/>
          </a:p>
        </p:txBody>
      </p:sp>
      <p:sp>
        <p:nvSpPr>
          <p:cNvPr id="6" name="Footer Placeholder 5">
            <a:extLst>
              <a:ext uri="{FF2B5EF4-FFF2-40B4-BE49-F238E27FC236}">
                <a16:creationId xmlns:a16="http://schemas.microsoft.com/office/drawing/2014/main" id="{959AC125-4953-0449-B97D-10F335BC89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A5F4A9-2036-BD4E-8CBB-F278C9B9C44A}"/>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782212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FF051-FF82-404A-A8B9-226DAD3EF2D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BF1694-78E2-AE46-B16D-778353777C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731927-4B0E-D14C-AA40-A453A10692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6C938E4-FE21-E844-AB16-6F0DBEE2A4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093D952-CB08-8545-BEC7-AACF5EB975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CD94C72-A9B9-4948-A6F2-BE7118341519}"/>
              </a:ext>
            </a:extLst>
          </p:cNvPr>
          <p:cNvSpPr>
            <a:spLocks noGrp="1"/>
          </p:cNvSpPr>
          <p:nvPr>
            <p:ph type="dt" sz="half" idx="10"/>
          </p:nvPr>
        </p:nvSpPr>
        <p:spPr/>
        <p:txBody>
          <a:bodyPr/>
          <a:lstStyle/>
          <a:p>
            <a:fld id="{0FAB6B49-B434-E04B-8B19-9D0B03FF27E8}" type="datetimeFigureOut">
              <a:rPr lang="en-US" smtClean="0"/>
              <a:t>1/6/23</a:t>
            </a:fld>
            <a:endParaRPr lang="en-US"/>
          </a:p>
        </p:txBody>
      </p:sp>
      <p:sp>
        <p:nvSpPr>
          <p:cNvPr id="8" name="Footer Placeholder 7">
            <a:extLst>
              <a:ext uri="{FF2B5EF4-FFF2-40B4-BE49-F238E27FC236}">
                <a16:creationId xmlns:a16="http://schemas.microsoft.com/office/drawing/2014/main" id="{A8C90EFB-2D37-5F46-91F7-2B13FB2D43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73DD3AF-9CF7-274D-85C2-C8B842FDA30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298537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2DAA0-68AE-0847-980A-732C5F21CB9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302675E-8EAA-D440-BC31-94113F04E8D1}"/>
              </a:ext>
            </a:extLst>
          </p:cNvPr>
          <p:cNvSpPr>
            <a:spLocks noGrp="1"/>
          </p:cNvSpPr>
          <p:nvPr>
            <p:ph type="dt" sz="half" idx="10"/>
          </p:nvPr>
        </p:nvSpPr>
        <p:spPr/>
        <p:txBody>
          <a:bodyPr/>
          <a:lstStyle/>
          <a:p>
            <a:fld id="{0FAB6B49-B434-E04B-8B19-9D0B03FF27E8}" type="datetimeFigureOut">
              <a:rPr lang="en-US" smtClean="0"/>
              <a:t>1/6/23</a:t>
            </a:fld>
            <a:endParaRPr lang="en-US"/>
          </a:p>
        </p:txBody>
      </p:sp>
      <p:sp>
        <p:nvSpPr>
          <p:cNvPr id="4" name="Footer Placeholder 3">
            <a:extLst>
              <a:ext uri="{FF2B5EF4-FFF2-40B4-BE49-F238E27FC236}">
                <a16:creationId xmlns:a16="http://schemas.microsoft.com/office/drawing/2014/main" id="{8EC25333-39D9-2642-82C0-DEB7622715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7F030C-F420-BC45-A046-6EAD63EF6589}"/>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869038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260347-FBD4-8D4D-B3AB-655A58024FE6}"/>
              </a:ext>
            </a:extLst>
          </p:cNvPr>
          <p:cNvSpPr>
            <a:spLocks noGrp="1"/>
          </p:cNvSpPr>
          <p:nvPr>
            <p:ph type="dt" sz="half" idx="10"/>
          </p:nvPr>
        </p:nvSpPr>
        <p:spPr/>
        <p:txBody>
          <a:bodyPr/>
          <a:lstStyle/>
          <a:p>
            <a:fld id="{0FAB6B49-B434-E04B-8B19-9D0B03FF27E8}" type="datetimeFigureOut">
              <a:rPr lang="en-US" smtClean="0"/>
              <a:t>1/6/23</a:t>
            </a:fld>
            <a:endParaRPr lang="en-US"/>
          </a:p>
        </p:txBody>
      </p:sp>
      <p:sp>
        <p:nvSpPr>
          <p:cNvPr id="3" name="Footer Placeholder 2">
            <a:extLst>
              <a:ext uri="{FF2B5EF4-FFF2-40B4-BE49-F238E27FC236}">
                <a16:creationId xmlns:a16="http://schemas.microsoft.com/office/drawing/2014/main" id="{0A9C617E-44D8-DC4C-81BA-B19F8FF9E7E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8F573B-FCDF-5E4C-8FFC-9E0D7C46C57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819218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1E1A3-E4CC-9E47-B6DB-0FA247360A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DF34A5-1A29-5E45-A505-73041AFBEF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BB48B9-E6D8-C344-BC1F-493BF8D39A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27E3D6-8337-0E4D-85F1-9F9F655A5DDF}"/>
              </a:ext>
            </a:extLst>
          </p:cNvPr>
          <p:cNvSpPr>
            <a:spLocks noGrp="1"/>
          </p:cNvSpPr>
          <p:nvPr>
            <p:ph type="dt" sz="half" idx="10"/>
          </p:nvPr>
        </p:nvSpPr>
        <p:spPr/>
        <p:txBody>
          <a:bodyPr/>
          <a:lstStyle/>
          <a:p>
            <a:fld id="{0FAB6B49-B434-E04B-8B19-9D0B03FF27E8}" type="datetimeFigureOut">
              <a:rPr lang="en-US" smtClean="0"/>
              <a:t>1/6/23</a:t>
            </a:fld>
            <a:endParaRPr lang="en-US"/>
          </a:p>
        </p:txBody>
      </p:sp>
      <p:sp>
        <p:nvSpPr>
          <p:cNvPr id="6" name="Footer Placeholder 5">
            <a:extLst>
              <a:ext uri="{FF2B5EF4-FFF2-40B4-BE49-F238E27FC236}">
                <a16:creationId xmlns:a16="http://schemas.microsoft.com/office/drawing/2014/main" id="{D2B58E00-9260-7645-A047-DCF50B1253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C4EAA7-BB9B-4A4A-84F5-D07247B8E08F}"/>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302591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DC1B5-A3B1-514D-AF1B-FD4290CD90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446896-FF52-384A-86BA-ED93A48755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2C62D3B-CF95-B042-BB2B-5BB890BCD3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333B1B-80A2-134D-9C55-189395376233}"/>
              </a:ext>
            </a:extLst>
          </p:cNvPr>
          <p:cNvSpPr>
            <a:spLocks noGrp="1"/>
          </p:cNvSpPr>
          <p:nvPr>
            <p:ph type="dt" sz="half" idx="10"/>
          </p:nvPr>
        </p:nvSpPr>
        <p:spPr/>
        <p:txBody>
          <a:bodyPr/>
          <a:lstStyle/>
          <a:p>
            <a:fld id="{0FAB6B49-B434-E04B-8B19-9D0B03FF27E8}" type="datetimeFigureOut">
              <a:rPr lang="en-US" smtClean="0"/>
              <a:t>1/6/23</a:t>
            </a:fld>
            <a:endParaRPr lang="en-US"/>
          </a:p>
        </p:txBody>
      </p:sp>
      <p:sp>
        <p:nvSpPr>
          <p:cNvPr id="6" name="Footer Placeholder 5">
            <a:extLst>
              <a:ext uri="{FF2B5EF4-FFF2-40B4-BE49-F238E27FC236}">
                <a16:creationId xmlns:a16="http://schemas.microsoft.com/office/drawing/2014/main" id="{9DDEDE9A-2733-944F-B916-EB21A256D0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0D3D4D-AD01-0A43-A8C0-43B243D1B043}"/>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3495871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C5E649-5093-7A4E-82DD-41CB376070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A0197A4-E433-BF48-825A-751CB3D9CF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B4FAAC-9B48-C940-AA96-BC381C0A55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AB6B49-B434-E04B-8B19-9D0B03FF27E8}" type="datetimeFigureOut">
              <a:rPr lang="en-US" smtClean="0"/>
              <a:t>1/6/23</a:t>
            </a:fld>
            <a:endParaRPr lang="en-US"/>
          </a:p>
        </p:txBody>
      </p:sp>
      <p:sp>
        <p:nvSpPr>
          <p:cNvPr id="5" name="Footer Placeholder 4">
            <a:extLst>
              <a:ext uri="{FF2B5EF4-FFF2-40B4-BE49-F238E27FC236}">
                <a16:creationId xmlns:a16="http://schemas.microsoft.com/office/drawing/2014/main" id="{2E53570C-5C1F-994B-A5F9-88754B034D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6C61F82-D814-8E4D-918A-8E4619457F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B73104-7A03-9745-9E8F-D9BF2DA92E49}" type="slidenum">
              <a:rPr lang="en-US" smtClean="0"/>
              <a:t>‹#›</a:t>
            </a:fld>
            <a:endParaRPr lang="en-US"/>
          </a:p>
        </p:txBody>
      </p:sp>
    </p:spTree>
    <p:extLst>
      <p:ext uri="{BB962C8B-B14F-4D97-AF65-F5344CB8AC3E}">
        <p14:creationId xmlns:p14="http://schemas.microsoft.com/office/powerpoint/2010/main" val="7133721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1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file:///./commons.wikimedia.org/w/index.php" TargetMode="External"/><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hyperlink" Target="https://commons.wikimedia.org/w/index.php?curid=44894952" TargetMode="External"/><Relationship Id="rId4" Type="http://schemas.openxmlformats.org/officeDocument/2006/relationships/hyperlink" Target="https://creativecommons.org/licenses/by-sa/4.0"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681523" y="460413"/>
            <a:ext cx="7829005" cy="757272"/>
          </a:xfrm>
        </p:spPr>
        <p:txBody>
          <a:bodyPr>
            <a:normAutofit/>
          </a:bodyPr>
          <a:lstStyle/>
          <a:p>
            <a:r>
              <a:rPr lang="en-US" sz="3600" dirty="0"/>
              <a:t>Preflight Check List</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681523" y="1431533"/>
            <a:ext cx="10718950" cy="3403404"/>
          </a:xfrm>
        </p:spPr>
        <p:txBody>
          <a:bodyPr vert="horz" lIns="91440" tIns="45720" rIns="91440" bIns="45720" rtlCol="0" anchor="t">
            <a:noAutofit/>
          </a:bodyPr>
          <a:lstStyle/>
          <a:p>
            <a:pPr>
              <a:spcBef>
                <a:spcPts val="600"/>
              </a:spcBef>
              <a:buFont typeface="Wingdings" pitchFamily="2" charset="2"/>
              <a:buChar char="§"/>
            </a:pPr>
            <a:r>
              <a:rPr lang="en-US" sz="2000" dirty="0"/>
              <a:t>Sign into our Zoom meeting through our integrated Blackboard/Zoom link </a:t>
            </a:r>
          </a:p>
          <a:p>
            <a:pPr>
              <a:spcBef>
                <a:spcPts val="600"/>
              </a:spcBef>
              <a:buFont typeface="Wingdings" pitchFamily="2" charset="2"/>
              <a:buChar char="§"/>
            </a:pPr>
            <a:r>
              <a:rPr lang="en-US" sz="2000" dirty="0"/>
              <a:t>Make sure that you can hear the conversation, see shared desktops, and view chat topics</a:t>
            </a:r>
          </a:p>
          <a:p>
            <a:pPr>
              <a:spcBef>
                <a:spcPts val="600"/>
              </a:spcBef>
              <a:buFont typeface="Wingdings" pitchFamily="2" charset="2"/>
              <a:buChar char="§"/>
            </a:pPr>
            <a:r>
              <a:rPr lang="en-US" sz="2000" dirty="0"/>
              <a:t>Thank you if you choose to leave your camera on to help make our class more interactive</a:t>
            </a:r>
          </a:p>
          <a:p>
            <a:pPr>
              <a:spcBef>
                <a:spcPts val="600"/>
              </a:spcBef>
              <a:buFont typeface="Wingdings" pitchFamily="2" charset="2"/>
              <a:buChar char="§"/>
            </a:pPr>
            <a:r>
              <a:rPr lang="en-US" sz="2000" dirty="0"/>
              <a:t>Be prepared to share your computer screen</a:t>
            </a:r>
          </a:p>
          <a:p>
            <a:pPr>
              <a:spcBef>
                <a:spcPts val="600"/>
              </a:spcBef>
              <a:buFont typeface="Wingdings" pitchFamily="2" charset="2"/>
              <a:buChar char="§"/>
            </a:pPr>
            <a:r>
              <a:rPr lang="en-US" sz="2000" dirty="0"/>
              <a:t>Be prepared to utilize a headset with a microphone</a:t>
            </a:r>
          </a:p>
          <a:p>
            <a:pPr marL="0" indent="0">
              <a:spcBef>
                <a:spcPts val="0"/>
              </a:spcBef>
              <a:buNone/>
            </a:pPr>
            <a:endParaRPr lang="en-US" sz="2000" dirty="0"/>
          </a:p>
          <a:p>
            <a:pPr marL="0" indent="0">
              <a:spcBef>
                <a:spcPts val="0"/>
              </a:spcBef>
              <a:buNone/>
            </a:pPr>
            <a:endParaRPr lang="en-US" sz="2000" u="sng" dirty="0"/>
          </a:p>
          <a:p>
            <a:pPr marL="0" indent="0">
              <a:spcBef>
                <a:spcPts val="0"/>
              </a:spcBef>
              <a:buNone/>
            </a:pPr>
            <a:r>
              <a:rPr lang="en-US" sz="2000" u="sng" dirty="0"/>
              <a:t>In person participants also:</a:t>
            </a:r>
            <a:endParaRPr lang="en-US" sz="2000" dirty="0"/>
          </a:p>
          <a:p>
            <a:pPr>
              <a:spcBef>
                <a:spcPts val="600"/>
              </a:spcBef>
              <a:buFont typeface="Wingdings" pitchFamily="2" charset="2"/>
              <a:buChar char="§"/>
            </a:pPr>
            <a:r>
              <a:rPr lang="en-US" sz="2000" dirty="0"/>
              <a:t>Make sure that your microphone and speakers are muted/off so that we don’t get an echo</a:t>
            </a:r>
          </a:p>
          <a:p>
            <a:pPr>
              <a:spcBef>
                <a:spcPts val="600"/>
              </a:spcBef>
              <a:buFont typeface="Wingdings" pitchFamily="2" charset="2"/>
              <a:buChar char="§"/>
            </a:pPr>
            <a:r>
              <a:rPr lang="en-US" sz="2000" dirty="0"/>
              <a:t>Sit in a good spot near the classroom ceiling microphones if possible</a:t>
            </a:r>
            <a:endParaRPr lang="en-US" sz="2000" dirty="0">
              <a:cs typeface="Calibri"/>
            </a:endParaRPr>
          </a:p>
        </p:txBody>
      </p:sp>
      <p:pic>
        <p:nvPicPr>
          <p:cNvPr id="6" name="Content Placeholder 4">
            <a:extLst>
              <a:ext uri="{FF2B5EF4-FFF2-40B4-BE49-F238E27FC236}">
                <a16:creationId xmlns:a16="http://schemas.microsoft.com/office/drawing/2014/main" id="{99072103-9DA3-B44B-A344-193F81F141B5}"/>
              </a:ext>
            </a:extLst>
          </p:cNvPr>
          <p:cNvPicPr>
            <a:picLocks noChangeAspect="1"/>
          </p:cNvPicPr>
          <p:nvPr/>
        </p:nvPicPr>
        <p:blipFill>
          <a:blip r:embed="rId3"/>
          <a:stretch>
            <a:fillRect/>
          </a:stretch>
        </p:blipFill>
        <p:spPr>
          <a:xfrm>
            <a:off x="8963531" y="65212"/>
            <a:ext cx="2656367" cy="1366321"/>
          </a:xfrm>
          <a:prstGeom prst="rect">
            <a:avLst/>
          </a:prstGeom>
        </p:spPr>
      </p:pic>
      <p:pic>
        <p:nvPicPr>
          <p:cNvPr id="2" name="Picture 1">
            <a:extLst>
              <a:ext uri="{FF2B5EF4-FFF2-40B4-BE49-F238E27FC236}">
                <a16:creationId xmlns:a16="http://schemas.microsoft.com/office/drawing/2014/main" id="{C372B1DA-ABF2-D743-A631-90728AA300BA}"/>
              </a:ext>
            </a:extLst>
          </p:cNvPr>
          <p:cNvPicPr>
            <a:picLocks noChangeAspect="1"/>
          </p:cNvPicPr>
          <p:nvPr/>
        </p:nvPicPr>
        <p:blipFill>
          <a:blip r:embed="rId4"/>
          <a:stretch>
            <a:fillRect/>
          </a:stretch>
        </p:blipFill>
        <p:spPr>
          <a:xfrm>
            <a:off x="8054342" y="5148470"/>
            <a:ext cx="3897516" cy="1492437"/>
          </a:xfrm>
          <a:prstGeom prst="rect">
            <a:avLst/>
          </a:prstGeom>
          <a:ln w="12700">
            <a:solidFill>
              <a:schemeClr val="tx1"/>
            </a:solidFill>
          </a:ln>
        </p:spPr>
      </p:pic>
    </p:spTree>
    <p:extLst>
      <p:ext uri="{BB962C8B-B14F-4D97-AF65-F5344CB8AC3E}">
        <p14:creationId xmlns:p14="http://schemas.microsoft.com/office/powerpoint/2010/main" val="14450348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Scrum Team Names</a:t>
            </a:r>
          </a:p>
        </p:txBody>
      </p:sp>
      <p:sp>
        <p:nvSpPr>
          <p:cNvPr id="2" name="Rectangle 1">
            <a:extLst>
              <a:ext uri="{FF2B5EF4-FFF2-40B4-BE49-F238E27FC236}">
                <a16:creationId xmlns:a16="http://schemas.microsoft.com/office/drawing/2014/main" id="{0C326A31-5CBB-4F38-BF58-B6AFC533B019}"/>
              </a:ext>
            </a:extLst>
          </p:cNvPr>
          <p:cNvSpPr/>
          <p:nvPr/>
        </p:nvSpPr>
        <p:spPr>
          <a:xfrm>
            <a:off x="838200" y="1231898"/>
            <a:ext cx="5672604" cy="5158079"/>
          </a:xfrm>
          <a:prstGeom prst="rect">
            <a:avLst/>
          </a:prstGeom>
        </p:spPr>
        <p:txBody>
          <a:bodyPr wrap="square">
            <a:spAutoFit/>
          </a:bodyPr>
          <a:lstStyle/>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Scrum team names from previous semesters: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EZScrumEZGo</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SourPatchEngineers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DreamRaccoons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TeamFun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SwagMoney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MonaLisas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Scrumdiddlyumptious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FightingBass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TitanicSwimTeam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GloriousKenobis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RedDragons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94AEC098-A1E6-CD44-BB4A-6F339C2D4099}"/>
              </a:ext>
            </a:extLst>
          </p:cNvPr>
          <p:cNvSpPr/>
          <p:nvPr/>
        </p:nvSpPr>
        <p:spPr>
          <a:xfrm>
            <a:off x="4290118" y="1693821"/>
            <a:ext cx="6096000" cy="6021905"/>
          </a:xfrm>
          <a:prstGeom prst="rect">
            <a:avLst/>
          </a:prstGeom>
        </p:spPr>
        <p:txBody>
          <a:bodyPr>
            <a:sp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ScrumciousCoders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Mongooses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Scrumples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WubbaLubbaDubDubs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RedPandas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SpiderScrum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MadSanitizers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SpeedCoders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StingyTadpoles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BlueThrees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PurpleCobras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8CC1D91C-0A09-E943-BB17-48E73CD7300E}"/>
              </a:ext>
            </a:extLst>
          </p:cNvPr>
          <p:cNvSpPr/>
          <p:nvPr/>
        </p:nvSpPr>
        <p:spPr>
          <a:xfrm>
            <a:off x="8002146" y="1693821"/>
            <a:ext cx="3472543" cy="5158079"/>
          </a:xfrm>
          <a:prstGeom prst="rect">
            <a:avLst/>
          </a:prstGeom>
        </p:spPr>
        <p:txBody>
          <a:bodyPr wrap="square">
            <a:spAutoFit/>
          </a:bodyPr>
          <a:lstStyle/>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ScruptyDupty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LaughableCaterpillars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PurplePirates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ScrumIsFum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ScrummyScrumbags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TheCrew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WickedCrew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SpicyChalupa</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ScrumOfTheEarth</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LightningMcQueen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132942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Introductions – Part 1</a:t>
            </a:r>
          </a:p>
        </p:txBody>
      </p:sp>
    </p:spTree>
    <p:extLst>
      <p:ext uri="{BB962C8B-B14F-4D97-AF65-F5344CB8AC3E}">
        <p14:creationId xmlns:p14="http://schemas.microsoft.com/office/powerpoint/2010/main" val="21784878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lnSpcReduction="10000"/>
          </a:bodyPr>
          <a:lstStyle/>
          <a:p>
            <a:pPr marL="0" indent="0">
              <a:spcBef>
                <a:spcPts val="1800"/>
              </a:spcBef>
              <a:buNone/>
            </a:pPr>
            <a:r>
              <a:rPr lang="en-US" sz="2000" dirty="0"/>
              <a:t>Full and Preferred Name:</a:t>
            </a:r>
          </a:p>
          <a:p>
            <a:pPr marL="0" indent="0">
              <a:spcBef>
                <a:spcPts val="600"/>
              </a:spcBef>
              <a:buNone/>
            </a:pPr>
            <a:r>
              <a:rPr lang="en-US" sz="2000" b="1" dirty="0"/>
              <a:t>	Eric Pogue</a:t>
            </a:r>
          </a:p>
          <a:p>
            <a:pPr marL="0" indent="0">
              <a:spcBef>
                <a:spcPts val="600"/>
              </a:spcBef>
              <a:buNone/>
            </a:pPr>
            <a:r>
              <a:rPr lang="en-US" sz="2000" b="1" dirty="0"/>
              <a:t>	Eric, Mr. Pogue, or Professor </a:t>
            </a:r>
          </a:p>
          <a:p>
            <a:pPr marL="0" indent="0">
              <a:spcBef>
                <a:spcPts val="2400"/>
              </a:spcBef>
              <a:buNone/>
            </a:pPr>
            <a:r>
              <a:rPr lang="en-US" sz="2000" dirty="0"/>
              <a:t>Family, Home, College background:</a:t>
            </a:r>
          </a:p>
          <a:p>
            <a:pPr marL="0" indent="0">
              <a:spcBef>
                <a:spcPts val="600"/>
              </a:spcBef>
              <a:buNone/>
            </a:pPr>
            <a:r>
              <a:rPr lang="en-US" sz="2000" b="1" dirty="0"/>
              <a:t>	Married with five children, relocated from Davenport, IA to Chicago area</a:t>
            </a:r>
          </a:p>
          <a:p>
            <a:pPr marL="0" indent="0">
              <a:spcBef>
                <a:spcPts val="600"/>
              </a:spcBef>
              <a:buNone/>
            </a:pPr>
            <a:r>
              <a:rPr lang="en-US" sz="2000" b="1" dirty="0"/>
              <a:t>	Undergraduate in CS and Masters in Business… teaching evenings for many years</a:t>
            </a:r>
          </a:p>
          <a:p>
            <a:pPr marL="0" indent="0">
              <a:spcBef>
                <a:spcPts val="2400"/>
              </a:spcBef>
              <a:buNone/>
            </a:pPr>
            <a:r>
              <a:rPr lang="en-US" sz="2000" dirty="0"/>
              <a:t>Programming experience:</a:t>
            </a:r>
          </a:p>
          <a:p>
            <a:pPr marL="0" indent="0">
              <a:spcBef>
                <a:spcPts val="600"/>
              </a:spcBef>
              <a:buNone/>
            </a:pPr>
            <a:r>
              <a:rPr lang="en-US" sz="2000" b="1" dirty="0"/>
              <a:t>	Decades in the industry as a developer, architect, project manager, division manager, 		and vice president of various software development organizations</a:t>
            </a:r>
          </a:p>
          <a:p>
            <a:pPr marL="0" indent="0">
              <a:spcBef>
                <a:spcPts val="1200"/>
              </a:spcBef>
              <a:buNone/>
            </a:pPr>
            <a:r>
              <a:rPr lang="en-US" sz="2000" b="1" dirty="0"/>
              <a:t>	Part of many teams that have delivered products to ten’s of millions of customers globally</a:t>
            </a:r>
          </a:p>
          <a:p>
            <a:pPr marL="0" indent="0">
              <a:spcBef>
                <a:spcPts val="1200"/>
              </a:spcBef>
              <a:buNone/>
            </a:pPr>
            <a:r>
              <a:rPr lang="en-US" sz="2000" b="1" dirty="0"/>
              <a:t>	Parsons Technology, Intuit, The Learning Company,  Jasc Software, and John Deere</a:t>
            </a:r>
          </a:p>
          <a:p>
            <a:pPr marL="0" indent="0">
              <a:spcBef>
                <a:spcPts val="600"/>
              </a:spcBef>
              <a:buNone/>
            </a:pPr>
            <a:r>
              <a:rPr lang="en-US" sz="2000" b="1" dirty="0"/>
              <a:t>	… and most recently working on a startup product “Stadia” with my oldest son</a:t>
            </a:r>
          </a:p>
          <a:p>
            <a:pPr marL="0" indent="0">
              <a:spcBef>
                <a:spcPts val="1200"/>
              </a:spcBef>
              <a:buNone/>
            </a:pPr>
            <a:r>
              <a:rPr lang="en-US" sz="2000" b="1" dirty="0"/>
              <a:t>	Second year teaching full-time </a:t>
            </a:r>
          </a:p>
        </p:txBody>
      </p:sp>
    </p:spTree>
    <p:extLst>
      <p:ext uri="{BB962C8B-B14F-4D97-AF65-F5344CB8AC3E}">
        <p14:creationId xmlns:p14="http://schemas.microsoft.com/office/powerpoint/2010/main" val="32289398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2EBAE23-C749-48AE-9358-5B0FEFDF8667}"/>
              </a:ext>
            </a:extLst>
          </p:cNvPr>
          <p:cNvPicPr>
            <a:picLocks noChangeAspect="1"/>
          </p:cNvPicPr>
          <p:nvPr/>
        </p:nvPicPr>
        <p:blipFill>
          <a:blip r:embed="rId2"/>
          <a:stretch>
            <a:fillRect/>
          </a:stretch>
        </p:blipFill>
        <p:spPr>
          <a:xfrm>
            <a:off x="177110" y="2008834"/>
            <a:ext cx="3105150" cy="2457450"/>
          </a:xfrm>
          <a:prstGeom prst="rect">
            <a:avLst/>
          </a:prstGeom>
        </p:spPr>
      </p:pic>
      <p:pic>
        <p:nvPicPr>
          <p:cNvPr id="5" name="Picture 4">
            <a:extLst>
              <a:ext uri="{FF2B5EF4-FFF2-40B4-BE49-F238E27FC236}">
                <a16:creationId xmlns:a16="http://schemas.microsoft.com/office/drawing/2014/main" id="{445508D6-FCB5-4859-B006-0CB0B87BC1CD}"/>
              </a:ext>
            </a:extLst>
          </p:cNvPr>
          <p:cNvPicPr>
            <a:picLocks noChangeAspect="1"/>
          </p:cNvPicPr>
          <p:nvPr/>
        </p:nvPicPr>
        <p:blipFill>
          <a:blip r:embed="rId3"/>
          <a:stretch>
            <a:fillRect/>
          </a:stretch>
        </p:blipFill>
        <p:spPr>
          <a:xfrm>
            <a:off x="1017638" y="341383"/>
            <a:ext cx="3349113" cy="1781443"/>
          </a:xfrm>
          <a:prstGeom prst="rect">
            <a:avLst/>
          </a:prstGeom>
        </p:spPr>
      </p:pic>
      <p:pic>
        <p:nvPicPr>
          <p:cNvPr id="4" name="Picture 3">
            <a:extLst>
              <a:ext uri="{FF2B5EF4-FFF2-40B4-BE49-F238E27FC236}">
                <a16:creationId xmlns:a16="http://schemas.microsoft.com/office/drawing/2014/main" id="{5B9357A3-D2F0-4205-8A4F-BA6608F315E8}"/>
              </a:ext>
            </a:extLst>
          </p:cNvPr>
          <p:cNvPicPr>
            <a:picLocks noChangeAspect="1"/>
          </p:cNvPicPr>
          <p:nvPr/>
        </p:nvPicPr>
        <p:blipFill>
          <a:blip r:embed="rId4"/>
          <a:stretch>
            <a:fillRect/>
          </a:stretch>
        </p:blipFill>
        <p:spPr>
          <a:xfrm>
            <a:off x="1554955" y="1119423"/>
            <a:ext cx="5743777" cy="1781443"/>
          </a:xfrm>
          <a:prstGeom prst="rect">
            <a:avLst/>
          </a:prstGeom>
        </p:spPr>
      </p:pic>
      <p:pic>
        <p:nvPicPr>
          <p:cNvPr id="6" name="Picture 5">
            <a:extLst>
              <a:ext uri="{FF2B5EF4-FFF2-40B4-BE49-F238E27FC236}">
                <a16:creationId xmlns:a16="http://schemas.microsoft.com/office/drawing/2014/main" id="{58A210C4-5416-48CE-889F-80437356FF40}"/>
              </a:ext>
            </a:extLst>
          </p:cNvPr>
          <p:cNvPicPr>
            <a:picLocks noChangeAspect="1"/>
          </p:cNvPicPr>
          <p:nvPr/>
        </p:nvPicPr>
        <p:blipFill>
          <a:blip r:embed="rId5"/>
          <a:stretch>
            <a:fillRect/>
          </a:stretch>
        </p:blipFill>
        <p:spPr>
          <a:xfrm>
            <a:off x="8645166" y="341383"/>
            <a:ext cx="2799886" cy="3889119"/>
          </a:xfrm>
          <a:prstGeom prst="rect">
            <a:avLst/>
          </a:prstGeom>
          <a:noFill/>
          <a:ln w="12700">
            <a:noFill/>
          </a:ln>
        </p:spPr>
      </p:pic>
      <p:pic>
        <p:nvPicPr>
          <p:cNvPr id="7" name="Picture 6">
            <a:extLst>
              <a:ext uri="{FF2B5EF4-FFF2-40B4-BE49-F238E27FC236}">
                <a16:creationId xmlns:a16="http://schemas.microsoft.com/office/drawing/2014/main" id="{53AB4372-FE60-4185-9F09-BDCA72D625DA}"/>
              </a:ext>
            </a:extLst>
          </p:cNvPr>
          <p:cNvPicPr>
            <a:picLocks noChangeAspect="1"/>
          </p:cNvPicPr>
          <p:nvPr/>
        </p:nvPicPr>
        <p:blipFill>
          <a:blip r:embed="rId6"/>
          <a:stretch>
            <a:fillRect/>
          </a:stretch>
        </p:blipFill>
        <p:spPr>
          <a:xfrm>
            <a:off x="9311369" y="3119327"/>
            <a:ext cx="2799886" cy="3076798"/>
          </a:xfrm>
          <a:prstGeom prst="rect">
            <a:avLst/>
          </a:prstGeom>
        </p:spPr>
      </p:pic>
      <p:pic>
        <p:nvPicPr>
          <p:cNvPr id="8" name="Picture 7">
            <a:extLst>
              <a:ext uri="{FF2B5EF4-FFF2-40B4-BE49-F238E27FC236}">
                <a16:creationId xmlns:a16="http://schemas.microsoft.com/office/drawing/2014/main" id="{C2C4508E-D280-47C4-B77C-9157F2981179}"/>
              </a:ext>
            </a:extLst>
          </p:cNvPr>
          <p:cNvPicPr>
            <a:picLocks noChangeAspect="1"/>
          </p:cNvPicPr>
          <p:nvPr/>
        </p:nvPicPr>
        <p:blipFill rotWithShape="1">
          <a:blip r:embed="rId7"/>
          <a:srcRect t="614"/>
          <a:stretch/>
        </p:blipFill>
        <p:spPr>
          <a:xfrm>
            <a:off x="5957803" y="3237559"/>
            <a:ext cx="2687363" cy="3279058"/>
          </a:xfrm>
          <a:prstGeom prst="rect">
            <a:avLst/>
          </a:prstGeom>
        </p:spPr>
      </p:pic>
      <p:pic>
        <p:nvPicPr>
          <p:cNvPr id="3" name="Picture 2">
            <a:extLst>
              <a:ext uri="{FF2B5EF4-FFF2-40B4-BE49-F238E27FC236}">
                <a16:creationId xmlns:a16="http://schemas.microsoft.com/office/drawing/2014/main" id="{BE95B872-D1D6-433D-A328-CBFBDD752BCD}"/>
              </a:ext>
            </a:extLst>
          </p:cNvPr>
          <p:cNvPicPr>
            <a:picLocks noChangeAspect="1"/>
          </p:cNvPicPr>
          <p:nvPr/>
        </p:nvPicPr>
        <p:blipFill>
          <a:blip r:embed="rId8"/>
          <a:stretch>
            <a:fillRect/>
          </a:stretch>
        </p:blipFill>
        <p:spPr>
          <a:xfrm>
            <a:off x="1416106" y="4109208"/>
            <a:ext cx="4152096" cy="2631239"/>
          </a:xfrm>
          <a:prstGeom prst="rect">
            <a:avLst/>
          </a:prstGeom>
          <a:ln w="19050">
            <a:solidFill>
              <a:schemeClr val="tx1"/>
            </a:solidFill>
          </a:ln>
        </p:spPr>
      </p:pic>
    </p:spTree>
    <p:extLst>
      <p:ext uri="{BB962C8B-B14F-4D97-AF65-F5344CB8AC3E}">
        <p14:creationId xmlns:p14="http://schemas.microsoft.com/office/powerpoint/2010/main" val="25118741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199" y="1231898"/>
            <a:ext cx="10882745" cy="5030679"/>
          </a:xfrm>
        </p:spPr>
        <p:txBody>
          <a:bodyPr>
            <a:normAutofit/>
          </a:bodyPr>
          <a:lstStyle/>
          <a:p>
            <a:pPr marL="0" indent="0">
              <a:spcBef>
                <a:spcPts val="2400"/>
              </a:spcBef>
              <a:buNone/>
            </a:pPr>
            <a:r>
              <a:rPr lang="en-US" sz="2000" dirty="0"/>
              <a:t>Likely programming environment</a:t>
            </a:r>
          </a:p>
          <a:p>
            <a:pPr marL="0" indent="0">
              <a:spcBef>
                <a:spcPts val="600"/>
              </a:spcBef>
              <a:buNone/>
            </a:pPr>
            <a:r>
              <a:rPr lang="en-US" sz="2000" dirty="0"/>
              <a:t>	</a:t>
            </a:r>
            <a:r>
              <a:rPr lang="en-US" sz="2000" b="1" dirty="0"/>
              <a:t>MacOS, Terminal, Visual Studio Code, and Chrome/Firefox web browser </a:t>
            </a:r>
          </a:p>
          <a:p>
            <a:pPr marL="0" indent="0">
              <a:spcBef>
                <a:spcPts val="2400"/>
              </a:spcBef>
              <a:spcAft>
                <a:spcPts val="600"/>
              </a:spcAft>
              <a:buNone/>
            </a:pPr>
            <a:r>
              <a:rPr lang="en-US" sz="2000" dirty="0"/>
              <a:t>Top two or three things that you would like to get out of this class</a:t>
            </a:r>
          </a:p>
          <a:p>
            <a:pPr marL="914400" lvl="2" indent="0">
              <a:spcBef>
                <a:spcPts val="0"/>
              </a:spcBef>
              <a:buNone/>
            </a:pPr>
            <a:r>
              <a:rPr lang="en-US" b="1" dirty="0"/>
              <a:t>To learn something myself while helping each of you be successful </a:t>
            </a:r>
          </a:p>
          <a:p>
            <a:pPr marL="914400" lvl="2" indent="0">
              <a:spcBef>
                <a:spcPts val="1200"/>
              </a:spcBef>
              <a:buNone/>
            </a:pPr>
            <a:r>
              <a:rPr lang="en-US" b="1" dirty="0"/>
              <a:t>Motivate you to look deeper while we are exploring technologies and processes</a:t>
            </a:r>
          </a:p>
          <a:p>
            <a:pPr marL="914400" lvl="2" indent="0">
              <a:spcBef>
                <a:spcPts val="1200"/>
              </a:spcBef>
              <a:buNone/>
            </a:pPr>
            <a:r>
              <a:rPr lang="en-US" b="1" dirty="0"/>
              <a:t>Help you build something that makes you proud</a:t>
            </a:r>
          </a:p>
          <a:p>
            <a:pPr marL="0" indent="0">
              <a:spcBef>
                <a:spcPts val="2400"/>
              </a:spcBef>
              <a:buNone/>
            </a:pPr>
            <a:r>
              <a:rPr lang="en-US" sz="2000" dirty="0"/>
              <a:t>Hobbies:</a:t>
            </a:r>
          </a:p>
          <a:p>
            <a:pPr marL="0" indent="0">
              <a:spcBef>
                <a:spcPts val="600"/>
              </a:spcBef>
              <a:buNone/>
            </a:pPr>
            <a:r>
              <a:rPr lang="en-US" sz="2000" dirty="0"/>
              <a:t>	</a:t>
            </a:r>
            <a:r>
              <a:rPr lang="en-US" sz="2000" b="1" dirty="0"/>
              <a:t>Wilderness Canoeing &amp; Camping (Quetico) and Triathlons</a:t>
            </a:r>
          </a:p>
          <a:p>
            <a:pPr marL="0" indent="0">
              <a:spcBef>
                <a:spcPts val="2400"/>
              </a:spcBef>
              <a:buNone/>
            </a:pPr>
            <a:r>
              <a:rPr lang="en-US" sz="2000" dirty="0"/>
              <a:t>Fun Fact:</a:t>
            </a:r>
          </a:p>
          <a:p>
            <a:pPr marL="0" indent="0">
              <a:spcBef>
                <a:spcPts val="600"/>
              </a:spcBef>
              <a:buNone/>
            </a:pPr>
            <a:r>
              <a:rPr lang="en-US" sz="2000" dirty="0"/>
              <a:t>	</a:t>
            </a:r>
            <a:r>
              <a:rPr lang="en-US" sz="2000" b="1" dirty="0"/>
              <a:t>At one point I had the very dubious “honor” or being the most traveled John Deere 	employee to India with 40+ trips over a 5-6 year period while setting up the 400+ person 	John Deere Technology Center – India Software Development organization.</a:t>
            </a:r>
          </a:p>
        </p:txBody>
      </p:sp>
    </p:spTree>
    <p:extLst>
      <p:ext uri="{BB962C8B-B14F-4D97-AF65-F5344CB8AC3E}">
        <p14:creationId xmlns:p14="http://schemas.microsoft.com/office/powerpoint/2010/main" val="5274541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5C9444B-4CC0-1147-A772-8C1FCFB80C63}"/>
              </a:ext>
            </a:extLst>
          </p:cNvPr>
          <p:cNvPicPr>
            <a:picLocks noChangeAspect="1"/>
          </p:cNvPicPr>
          <p:nvPr/>
        </p:nvPicPr>
        <p:blipFill>
          <a:blip r:embed="rId3"/>
          <a:stretch>
            <a:fillRect/>
          </a:stretch>
        </p:blipFill>
        <p:spPr>
          <a:xfrm>
            <a:off x="3181303" y="3449686"/>
            <a:ext cx="2408035" cy="3229924"/>
          </a:xfrm>
          <a:prstGeom prst="rect">
            <a:avLst/>
          </a:prstGeom>
          <a:ln w="12700">
            <a:solidFill>
              <a:schemeClr val="tx1"/>
            </a:solidFill>
          </a:ln>
        </p:spPr>
      </p:pic>
      <p:pic>
        <p:nvPicPr>
          <p:cNvPr id="10" name="Picture 9">
            <a:extLst>
              <a:ext uri="{FF2B5EF4-FFF2-40B4-BE49-F238E27FC236}">
                <a16:creationId xmlns:a16="http://schemas.microsoft.com/office/drawing/2014/main" id="{8EA6C0EC-FCB4-0620-CE6A-043B4324D039}"/>
              </a:ext>
            </a:extLst>
          </p:cNvPr>
          <p:cNvPicPr>
            <a:picLocks noChangeAspect="1"/>
          </p:cNvPicPr>
          <p:nvPr/>
        </p:nvPicPr>
        <p:blipFill>
          <a:blip r:embed="rId4"/>
          <a:stretch>
            <a:fillRect/>
          </a:stretch>
        </p:blipFill>
        <p:spPr>
          <a:xfrm>
            <a:off x="336283" y="3885634"/>
            <a:ext cx="2550792" cy="2793976"/>
          </a:xfrm>
          <a:prstGeom prst="rect">
            <a:avLst/>
          </a:prstGeom>
          <a:ln w="12700">
            <a:solidFill>
              <a:schemeClr val="tx1"/>
            </a:solidFill>
          </a:ln>
        </p:spPr>
      </p:pic>
      <p:pic>
        <p:nvPicPr>
          <p:cNvPr id="6" name="Picture 5">
            <a:extLst>
              <a:ext uri="{FF2B5EF4-FFF2-40B4-BE49-F238E27FC236}">
                <a16:creationId xmlns:a16="http://schemas.microsoft.com/office/drawing/2014/main" id="{50AEB18E-8EDD-F644-99AC-52A5BCE0430A}"/>
              </a:ext>
            </a:extLst>
          </p:cNvPr>
          <p:cNvPicPr>
            <a:picLocks noChangeAspect="1"/>
          </p:cNvPicPr>
          <p:nvPr/>
        </p:nvPicPr>
        <p:blipFill>
          <a:blip r:embed="rId5"/>
          <a:stretch>
            <a:fillRect/>
          </a:stretch>
        </p:blipFill>
        <p:spPr>
          <a:xfrm>
            <a:off x="7272773" y="52135"/>
            <a:ext cx="4768164" cy="4682582"/>
          </a:xfrm>
          <a:prstGeom prst="rect">
            <a:avLst/>
          </a:prstGeom>
          <a:ln w="12700">
            <a:solidFill>
              <a:schemeClr val="tx1"/>
            </a:solidFill>
          </a:ln>
        </p:spPr>
      </p:pic>
      <p:pic>
        <p:nvPicPr>
          <p:cNvPr id="3" name="Picture 2">
            <a:extLst>
              <a:ext uri="{FF2B5EF4-FFF2-40B4-BE49-F238E27FC236}">
                <a16:creationId xmlns:a16="http://schemas.microsoft.com/office/drawing/2014/main" id="{4BE53F20-9105-4106-F331-D92457111B83}"/>
              </a:ext>
            </a:extLst>
          </p:cNvPr>
          <p:cNvPicPr>
            <a:picLocks noChangeAspect="1"/>
          </p:cNvPicPr>
          <p:nvPr/>
        </p:nvPicPr>
        <p:blipFill>
          <a:blip r:embed="rId6"/>
          <a:stretch>
            <a:fillRect/>
          </a:stretch>
        </p:blipFill>
        <p:spPr>
          <a:xfrm>
            <a:off x="6602664" y="3256422"/>
            <a:ext cx="1974174" cy="3549443"/>
          </a:xfrm>
          <a:prstGeom prst="rect">
            <a:avLst/>
          </a:prstGeom>
          <a:ln w="12700">
            <a:solidFill>
              <a:schemeClr val="tx1"/>
            </a:solidFill>
          </a:ln>
        </p:spPr>
      </p:pic>
      <p:pic>
        <p:nvPicPr>
          <p:cNvPr id="7" name="Picture 6">
            <a:extLst>
              <a:ext uri="{FF2B5EF4-FFF2-40B4-BE49-F238E27FC236}">
                <a16:creationId xmlns:a16="http://schemas.microsoft.com/office/drawing/2014/main" id="{4A225FF3-5288-A54E-ADD9-A4E7CB9CD19D}"/>
              </a:ext>
            </a:extLst>
          </p:cNvPr>
          <p:cNvPicPr>
            <a:picLocks noChangeAspect="1"/>
          </p:cNvPicPr>
          <p:nvPr/>
        </p:nvPicPr>
        <p:blipFill>
          <a:blip r:embed="rId7"/>
          <a:stretch>
            <a:fillRect/>
          </a:stretch>
        </p:blipFill>
        <p:spPr>
          <a:xfrm>
            <a:off x="9068374" y="4365410"/>
            <a:ext cx="2690063" cy="2314200"/>
          </a:xfrm>
          <a:prstGeom prst="rect">
            <a:avLst/>
          </a:prstGeom>
          <a:ln w="12700">
            <a:solidFill>
              <a:schemeClr val="tx1"/>
            </a:solidFill>
          </a:ln>
        </p:spPr>
      </p:pic>
      <p:pic>
        <p:nvPicPr>
          <p:cNvPr id="9" name="Picture 8">
            <a:extLst>
              <a:ext uri="{FF2B5EF4-FFF2-40B4-BE49-F238E27FC236}">
                <a16:creationId xmlns:a16="http://schemas.microsoft.com/office/drawing/2014/main" id="{4E45745A-F211-DF43-8179-D955262463EE}"/>
              </a:ext>
            </a:extLst>
          </p:cNvPr>
          <p:cNvPicPr>
            <a:picLocks noChangeAspect="1"/>
          </p:cNvPicPr>
          <p:nvPr/>
        </p:nvPicPr>
        <p:blipFill>
          <a:blip r:embed="rId8"/>
          <a:stretch>
            <a:fillRect/>
          </a:stretch>
        </p:blipFill>
        <p:spPr>
          <a:xfrm>
            <a:off x="981908" y="286545"/>
            <a:ext cx="2770082" cy="3507462"/>
          </a:xfrm>
          <a:prstGeom prst="rect">
            <a:avLst/>
          </a:prstGeom>
          <a:ln w="12700">
            <a:solidFill>
              <a:schemeClr val="tx1"/>
            </a:solidFill>
          </a:ln>
        </p:spPr>
      </p:pic>
      <p:pic>
        <p:nvPicPr>
          <p:cNvPr id="5" name="Picture 4">
            <a:extLst>
              <a:ext uri="{FF2B5EF4-FFF2-40B4-BE49-F238E27FC236}">
                <a16:creationId xmlns:a16="http://schemas.microsoft.com/office/drawing/2014/main" id="{B8B98F45-199B-65C2-1FCF-663D0C3C1657}"/>
              </a:ext>
            </a:extLst>
          </p:cNvPr>
          <p:cNvPicPr>
            <a:picLocks noChangeAspect="1"/>
          </p:cNvPicPr>
          <p:nvPr/>
        </p:nvPicPr>
        <p:blipFill>
          <a:blip r:embed="rId9"/>
          <a:stretch>
            <a:fillRect/>
          </a:stretch>
        </p:blipFill>
        <p:spPr>
          <a:xfrm>
            <a:off x="4446007" y="121255"/>
            <a:ext cx="2487314" cy="4057277"/>
          </a:xfrm>
          <a:prstGeom prst="rect">
            <a:avLst/>
          </a:prstGeom>
          <a:ln w="12700">
            <a:solidFill>
              <a:schemeClr val="tx1"/>
            </a:solidFill>
          </a:ln>
        </p:spPr>
      </p:pic>
    </p:spTree>
    <p:extLst>
      <p:ext uri="{BB962C8B-B14F-4D97-AF65-F5344CB8AC3E}">
        <p14:creationId xmlns:p14="http://schemas.microsoft.com/office/powerpoint/2010/main" val="7680240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Sprint 1 Planning (abbreviated)</a:t>
            </a:r>
          </a:p>
        </p:txBody>
      </p:sp>
    </p:spTree>
    <p:extLst>
      <p:ext uri="{BB962C8B-B14F-4D97-AF65-F5344CB8AC3E}">
        <p14:creationId xmlns:p14="http://schemas.microsoft.com/office/powerpoint/2010/main" val="17306001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Sprint Planning</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We will be doing sprint planning at the beginning of each of our 8 sprints during the semester.</a:t>
            </a:r>
          </a:p>
          <a:p>
            <a:pPr marL="0" indent="0">
              <a:buNone/>
            </a:pPr>
            <a:endParaRPr lang="en-US" sz="2000" dirty="0"/>
          </a:p>
          <a:p>
            <a:pPr marL="0" indent="0">
              <a:buNone/>
            </a:pPr>
            <a:endParaRPr lang="en-US" sz="2000" dirty="0"/>
          </a:p>
          <a:p>
            <a:pPr marL="0" indent="0">
              <a:buNone/>
            </a:pPr>
            <a:r>
              <a:rPr lang="en-US" sz="2000" dirty="0"/>
              <a:t>What’s different about Sprint 1 planning?</a:t>
            </a:r>
          </a:p>
          <a:p>
            <a:pPr marL="457200" indent="-457200">
              <a:buFont typeface="+mj-lt"/>
              <a:buAutoNum type="arabicPeriod"/>
            </a:pPr>
            <a:r>
              <a:rPr lang="en-US" sz="2000" dirty="0"/>
              <a:t>We will need to finish Sprint 1 planning on Wednesday because we want to make sure that we have time for Introductions and initial Scrum Team assignments today </a:t>
            </a:r>
          </a:p>
          <a:p>
            <a:pPr marL="457200" indent="-457200">
              <a:buFont typeface="+mj-lt"/>
              <a:buAutoNum type="arabicPeriod"/>
            </a:pPr>
            <a:r>
              <a:rPr lang="en-US" sz="2000" dirty="0"/>
              <a:t>Next Monday is a Holiday so we will be missing one class session this sprint</a:t>
            </a:r>
          </a:p>
        </p:txBody>
      </p:sp>
    </p:spTree>
    <p:extLst>
      <p:ext uri="{BB962C8B-B14F-4D97-AF65-F5344CB8AC3E}">
        <p14:creationId xmlns:p14="http://schemas.microsoft.com/office/powerpoint/2010/main" val="3342972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FD3EE-6698-4602-B4C0-718F014616A4}"/>
              </a:ext>
            </a:extLst>
          </p:cNvPr>
          <p:cNvSpPr>
            <a:spLocks noGrp="1"/>
          </p:cNvSpPr>
          <p:nvPr>
            <p:ph type="title"/>
          </p:nvPr>
        </p:nvSpPr>
        <p:spPr/>
        <p:txBody>
          <a:bodyPr>
            <a:normAutofit/>
          </a:bodyPr>
          <a:lstStyle/>
          <a:p>
            <a:r>
              <a:rPr lang="en-US" sz="3600" dirty="0"/>
              <a:t>Scrum Process – Sprint Planning</a:t>
            </a:r>
          </a:p>
        </p:txBody>
      </p:sp>
      <p:pic>
        <p:nvPicPr>
          <p:cNvPr id="1026" name="Picture 2" descr="https://upload.wikimedia.org/wikipedia/commons/d/df/Scrum_Framework.png">
            <a:extLst>
              <a:ext uri="{FF2B5EF4-FFF2-40B4-BE49-F238E27FC236}">
                <a16:creationId xmlns:a16="http://schemas.microsoft.com/office/drawing/2014/main" id="{94D187A3-9AAC-4908-B843-2E262C28DB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1847" y="1341064"/>
            <a:ext cx="8138182" cy="4531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5034F42-102F-445B-BE40-5AF1FC99349D}"/>
              </a:ext>
            </a:extLst>
          </p:cNvPr>
          <p:cNvSpPr/>
          <p:nvPr/>
        </p:nvSpPr>
        <p:spPr>
          <a:xfrm>
            <a:off x="3916345" y="5872163"/>
            <a:ext cx="4749185" cy="369332"/>
          </a:xfrm>
          <a:prstGeom prst="rect">
            <a:avLst/>
          </a:prstGeom>
        </p:spPr>
        <p:txBody>
          <a:bodyPr wrap="none">
            <a:spAutoFit/>
          </a:bodyPr>
          <a:lstStyle/>
          <a:p>
            <a:r>
              <a:rPr lang="en-US" dirty="0"/>
              <a:t>By </a:t>
            </a:r>
            <a:r>
              <a:rPr lang="en-US" dirty="0">
                <a:hlinkClick r:id="rId3" tooltip="User:Dr ian mitchell (page does not exist)"/>
              </a:rPr>
              <a:t>Dr ian mitchell</a:t>
            </a:r>
            <a:r>
              <a:rPr lang="en-US" dirty="0"/>
              <a:t> - Own work, </a:t>
            </a:r>
            <a:r>
              <a:rPr lang="en-US" dirty="0">
                <a:hlinkClick r:id="rId4" tooltip="Creative Commons Attribution-Share Alike 4.0"/>
              </a:rPr>
              <a:t>CC BY-SA 4.0</a:t>
            </a:r>
            <a:r>
              <a:rPr lang="en-US" dirty="0"/>
              <a:t>, </a:t>
            </a:r>
            <a:r>
              <a:rPr lang="en-US" dirty="0">
                <a:hlinkClick r:id="rId5"/>
              </a:rPr>
              <a:t>Link</a:t>
            </a:r>
            <a:endParaRPr lang="en-US" dirty="0"/>
          </a:p>
        </p:txBody>
      </p:sp>
      <p:sp>
        <p:nvSpPr>
          <p:cNvPr id="13" name="Oval 12">
            <a:extLst>
              <a:ext uri="{FF2B5EF4-FFF2-40B4-BE49-F238E27FC236}">
                <a16:creationId xmlns:a16="http://schemas.microsoft.com/office/drawing/2014/main" id="{CB822028-AE62-4F61-8F14-297C0D4C1218}"/>
              </a:ext>
            </a:extLst>
          </p:cNvPr>
          <p:cNvSpPr/>
          <p:nvPr/>
        </p:nvSpPr>
        <p:spPr>
          <a:xfrm>
            <a:off x="3492082" y="4266588"/>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2204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Review Announcement, Activities List, </a:t>
            </a:r>
          </a:p>
          <a:p>
            <a:pPr marL="0" indent="0" algn="ctr">
              <a:buNone/>
            </a:pPr>
            <a:r>
              <a:rPr lang="en-US" sz="4400" dirty="0">
                <a:latin typeface="+mj-lt"/>
              </a:rPr>
              <a:t>Assignments, and Syllabus </a:t>
            </a:r>
          </a:p>
        </p:txBody>
      </p:sp>
    </p:spTree>
    <p:extLst>
      <p:ext uri="{BB962C8B-B14F-4D97-AF65-F5344CB8AC3E}">
        <p14:creationId xmlns:p14="http://schemas.microsoft.com/office/powerpoint/2010/main" val="15268137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Recordings</a:t>
            </a:r>
          </a:p>
        </p:txBody>
      </p:sp>
      <p:sp>
        <p:nvSpPr>
          <p:cNvPr id="4" name="Content Placeholder 2">
            <a:extLst>
              <a:ext uri="{FF2B5EF4-FFF2-40B4-BE49-F238E27FC236}">
                <a16:creationId xmlns:a16="http://schemas.microsoft.com/office/drawing/2014/main" id="{D1E31497-FC35-F840-81F4-49FEAA5F58A4}"/>
              </a:ext>
            </a:extLst>
          </p:cNvPr>
          <p:cNvSpPr txBox="1">
            <a:spLocks/>
          </p:cNvSpPr>
          <p:nvPr/>
        </p:nvSpPr>
        <p:spPr>
          <a:xfrm>
            <a:off x="838200" y="4568456"/>
            <a:ext cx="10515600" cy="17228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000" dirty="0"/>
          </a:p>
          <a:p>
            <a:pPr marL="0" indent="0">
              <a:buFont typeface="Arial" panose="020B0604020202020204" pitchFamily="34" charset="0"/>
              <a:buNone/>
            </a:pPr>
            <a:endParaRPr lang="en-US" sz="2000" dirty="0"/>
          </a:p>
        </p:txBody>
      </p:sp>
      <p:sp>
        <p:nvSpPr>
          <p:cNvPr id="5" name="Content Placeholder 2">
            <a:extLst>
              <a:ext uri="{FF2B5EF4-FFF2-40B4-BE49-F238E27FC236}">
                <a16:creationId xmlns:a16="http://schemas.microsoft.com/office/drawing/2014/main" id="{E1B62BA9-9B25-C241-A192-BB367137D491}"/>
              </a:ext>
            </a:extLst>
          </p:cNvPr>
          <p:cNvSpPr txBox="1">
            <a:spLocks/>
          </p:cNvSpPr>
          <p:nvPr/>
        </p:nvSpPr>
        <p:spPr>
          <a:xfrm>
            <a:off x="838200" y="5413515"/>
            <a:ext cx="10515600" cy="719847"/>
          </a:xfrm>
          <a:prstGeom prst="rect">
            <a:avLst/>
          </a:prstGeom>
          <a:solidFill>
            <a:schemeClr val="accent4">
              <a:lumMod val="40000"/>
              <a:lumOff val="60000"/>
            </a:schemeClr>
          </a:solidFill>
          <a:ln w="25400">
            <a:solidFill>
              <a:schemeClr val="tx1"/>
            </a:solidFill>
          </a:ln>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4400" dirty="0">
                <a:latin typeface="+mj-lt"/>
              </a:rPr>
              <a:t>Start Recording</a:t>
            </a:r>
          </a:p>
        </p:txBody>
      </p:sp>
      <p:sp>
        <p:nvSpPr>
          <p:cNvPr id="8" name="Content Placeholder 2">
            <a:extLst>
              <a:ext uri="{FF2B5EF4-FFF2-40B4-BE49-F238E27FC236}">
                <a16:creationId xmlns:a16="http://schemas.microsoft.com/office/drawing/2014/main" id="{86647704-B32F-5944-B694-EC75B62A5D15}"/>
              </a:ext>
            </a:extLst>
          </p:cNvPr>
          <p:cNvSpPr txBox="1">
            <a:spLocks/>
          </p:cNvSpPr>
          <p:nvPr/>
        </p:nvSpPr>
        <p:spPr>
          <a:xfrm>
            <a:off x="838200" y="1573090"/>
            <a:ext cx="10515600" cy="12577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Discuss that recording are:</a:t>
            </a:r>
          </a:p>
          <a:p>
            <a:pPr>
              <a:buFont typeface="Wingdings" pitchFamily="2" charset="2"/>
              <a:buChar char="§"/>
            </a:pPr>
            <a:r>
              <a:rPr lang="en-US" sz="2000" dirty="0"/>
              <a:t>Opportunistic</a:t>
            </a:r>
          </a:p>
          <a:p>
            <a:pPr>
              <a:buFont typeface="Wingdings" pitchFamily="2" charset="2"/>
              <a:buChar char="§"/>
            </a:pPr>
            <a:r>
              <a:rPr lang="en-US" sz="2000" dirty="0"/>
              <a:t>Automatically available in Blackboard/Zoom</a:t>
            </a:r>
          </a:p>
          <a:p>
            <a:pPr marL="0" indent="0">
              <a:buFont typeface="Arial" panose="020B0604020202020204" pitchFamily="34" charset="0"/>
              <a:buNone/>
            </a:pPr>
            <a:endParaRPr lang="en-US" sz="2000" dirty="0"/>
          </a:p>
        </p:txBody>
      </p:sp>
      <p:pic>
        <p:nvPicPr>
          <p:cNvPr id="10" name="Content Placeholder 4">
            <a:extLst>
              <a:ext uri="{FF2B5EF4-FFF2-40B4-BE49-F238E27FC236}">
                <a16:creationId xmlns:a16="http://schemas.microsoft.com/office/drawing/2014/main" id="{73C4F02D-750A-8D48-895B-3D0101B5472B}"/>
              </a:ext>
            </a:extLst>
          </p:cNvPr>
          <p:cNvPicPr>
            <a:picLocks noChangeAspect="1"/>
          </p:cNvPicPr>
          <p:nvPr/>
        </p:nvPicPr>
        <p:blipFill>
          <a:blip r:embed="rId3"/>
          <a:stretch>
            <a:fillRect/>
          </a:stretch>
        </p:blipFill>
        <p:spPr>
          <a:xfrm>
            <a:off x="8963531" y="65212"/>
            <a:ext cx="2656367" cy="1366321"/>
          </a:xfrm>
          <a:prstGeom prst="rect">
            <a:avLst/>
          </a:prstGeom>
        </p:spPr>
      </p:pic>
      <p:sp>
        <p:nvSpPr>
          <p:cNvPr id="3" name="Rectangle 2">
            <a:extLst>
              <a:ext uri="{FF2B5EF4-FFF2-40B4-BE49-F238E27FC236}">
                <a16:creationId xmlns:a16="http://schemas.microsoft.com/office/drawing/2014/main" id="{8ADC17ED-4369-A04A-86FD-7184DF8BFA70}"/>
              </a:ext>
            </a:extLst>
          </p:cNvPr>
          <p:cNvSpPr/>
          <p:nvPr/>
        </p:nvSpPr>
        <p:spPr>
          <a:xfrm>
            <a:off x="838200" y="2830827"/>
            <a:ext cx="6096000" cy="1323439"/>
          </a:xfrm>
          <a:prstGeom prst="rect">
            <a:avLst/>
          </a:prstGeom>
        </p:spPr>
        <p:txBody>
          <a:bodyPr>
            <a:spAutoFit/>
          </a:bodyPr>
          <a:lstStyle/>
          <a:p>
            <a:endParaRPr lang="en-US" sz="2000" dirty="0"/>
          </a:p>
          <a:p>
            <a:r>
              <a:rPr lang="en-US" sz="2000" dirty="0"/>
              <a:t>Sound Check… plus Video, and Desktop Sharing… check</a:t>
            </a:r>
          </a:p>
          <a:p>
            <a:endParaRPr lang="en-US" sz="2000" dirty="0"/>
          </a:p>
          <a:p>
            <a:r>
              <a:rPr lang="en-US" sz="2000" dirty="0"/>
              <a:t>Load Polls… check</a:t>
            </a:r>
          </a:p>
        </p:txBody>
      </p:sp>
    </p:spTree>
    <p:extLst>
      <p:ext uri="{BB962C8B-B14F-4D97-AF65-F5344CB8AC3E}">
        <p14:creationId xmlns:p14="http://schemas.microsoft.com/office/powerpoint/2010/main" val="639814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Sprint Planning </a:t>
            </a:r>
          </a:p>
          <a:p>
            <a:pPr marL="0" indent="0" algn="ctr">
              <a:buNone/>
            </a:pPr>
            <a:r>
              <a:rPr lang="en-US" sz="4400" dirty="0"/>
              <a:t>(to be continued Wednesday)</a:t>
            </a:r>
          </a:p>
          <a:p>
            <a:pPr marL="0" indent="0" algn="ctr">
              <a:buNone/>
            </a:pPr>
            <a:endParaRPr lang="en-US" sz="2000" dirty="0"/>
          </a:p>
        </p:txBody>
      </p:sp>
    </p:spTree>
    <p:extLst>
      <p:ext uri="{BB962C8B-B14F-4D97-AF65-F5344CB8AC3E}">
        <p14:creationId xmlns:p14="http://schemas.microsoft.com/office/powerpoint/2010/main" val="41967724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Prework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Complete through activity 6 prior to next class</a:t>
            </a:r>
          </a:p>
          <a:p>
            <a:pPr marL="0" indent="0">
              <a:buNone/>
            </a:pPr>
            <a:r>
              <a:rPr lang="en-US" sz="2000" dirty="0"/>
              <a:t>Be ready to test your scrum team discussion capabilities with your team Discord server*</a:t>
            </a:r>
          </a:p>
          <a:p>
            <a:pPr marL="0" indent="0">
              <a:buNone/>
            </a:pPr>
            <a:r>
              <a:rPr lang="en-US" sz="2000" dirty="0"/>
              <a:t>Get your headset (that includes a microphone) for teaming and programming together activities</a:t>
            </a:r>
          </a:p>
          <a:p>
            <a:pPr marL="0" indent="0">
              <a:buNone/>
            </a:pPr>
            <a:endParaRPr lang="en-US" sz="2000" dirty="0"/>
          </a:p>
          <a:p>
            <a:pPr marL="0" indent="0">
              <a:buNone/>
            </a:pPr>
            <a:endParaRPr lang="en-US" sz="2000" dirty="0"/>
          </a:p>
        </p:txBody>
      </p:sp>
      <p:sp>
        <p:nvSpPr>
          <p:cNvPr id="4" name="Content Placeholder 2">
            <a:extLst>
              <a:ext uri="{FF2B5EF4-FFF2-40B4-BE49-F238E27FC236}">
                <a16:creationId xmlns:a16="http://schemas.microsoft.com/office/drawing/2014/main" id="{D1E31497-FC35-F840-81F4-49FEAA5F58A4}"/>
              </a:ext>
            </a:extLst>
          </p:cNvPr>
          <p:cNvSpPr txBox="1">
            <a:spLocks/>
          </p:cNvSpPr>
          <p:nvPr/>
        </p:nvSpPr>
        <p:spPr>
          <a:xfrm>
            <a:off x="838200" y="4568456"/>
            <a:ext cx="10515600" cy="17228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000" dirty="0"/>
          </a:p>
        </p:txBody>
      </p:sp>
    </p:spTree>
    <p:extLst>
      <p:ext uri="{BB962C8B-B14F-4D97-AF65-F5344CB8AC3E}">
        <p14:creationId xmlns:p14="http://schemas.microsoft.com/office/powerpoint/2010/main" val="37432121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Headset Options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What would I recommend?</a:t>
            </a:r>
          </a:p>
          <a:p>
            <a:pPr marL="0" indent="0">
              <a:buNone/>
            </a:pPr>
            <a:endParaRPr lang="en-US" sz="2000" dirty="0"/>
          </a:p>
          <a:p>
            <a:pPr marL="0" indent="0">
              <a:buNone/>
            </a:pPr>
            <a:r>
              <a:rPr lang="en-US" sz="2000" dirty="0" err="1"/>
              <a:t>Airpods</a:t>
            </a:r>
            <a:r>
              <a:rPr lang="en-US" sz="2000" dirty="0"/>
              <a:t> or Comparable				Sennheiser</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2000" dirty="0"/>
              <a:t>Maybe Gaming </a:t>
            </a:r>
          </a:p>
          <a:p>
            <a:pPr marL="0" indent="0">
              <a:buNone/>
            </a:pPr>
            <a:r>
              <a:rPr lang="en-US" sz="2000" dirty="0"/>
              <a:t>Headphones?</a:t>
            </a:r>
          </a:p>
        </p:txBody>
      </p:sp>
      <p:pic>
        <p:nvPicPr>
          <p:cNvPr id="4" name="Picture 3">
            <a:extLst>
              <a:ext uri="{FF2B5EF4-FFF2-40B4-BE49-F238E27FC236}">
                <a16:creationId xmlns:a16="http://schemas.microsoft.com/office/drawing/2014/main" id="{CC1C04E8-55C3-3E49-BA2A-DED6148B4A56}"/>
              </a:ext>
            </a:extLst>
          </p:cNvPr>
          <p:cNvPicPr>
            <a:picLocks noChangeAspect="1"/>
          </p:cNvPicPr>
          <p:nvPr/>
        </p:nvPicPr>
        <p:blipFill rotWithShape="1">
          <a:blip r:embed="rId2"/>
          <a:srcRect t="25100"/>
          <a:stretch/>
        </p:blipFill>
        <p:spPr>
          <a:xfrm>
            <a:off x="1198263" y="2640072"/>
            <a:ext cx="1006120" cy="1142374"/>
          </a:xfrm>
          <a:prstGeom prst="rect">
            <a:avLst/>
          </a:prstGeom>
        </p:spPr>
      </p:pic>
      <p:pic>
        <p:nvPicPr>
          <p:cNvPr id="5" name="Picture 4">
            <a:extLst>
              <a:ext uri="{FF2B5EF4-FFF2-40B4-BE49-F238E27FC236}">
                <a16:creationId xmlns:a16="http://schemas.microsoft.com/office/drawing/2014/main" id="{E19347DF-0E76-264A-B187-C0C50B7AE39F}"/>
              </a:ext>
            </a:extLst>
          </p:cNvPr>
          <p:cNvPicPr>
            <a:picLocks noChangeAspect="1"/>
          </p:cNvPicPr>
          <p:nvPr/>
        </p:nvPicPr>
        <p:blipFill>
          <a:blip r:embed="rId3"/>
          <a:stretch>
            <a:fillRect/>
          </a:stretch>
        </p:blipFill>
        <p:spPr>
          <a:xfrm>
            <a:off x="5836662" y="1798939"/>
            <a:ext cx="5517138" cy="3503549"/>
          </a:xfrm>
          <a:prstGeom prst="rect">
            <a:avLst/>
          </a:prstGeom>
        </p:spPr>
      </p:pic>
      <p:pic>
        <p:nvPicPr>
          <p:cNvPr id="6" name="Picture 5">
            <a:extLst>
              <a:ext uri="{FF2B5EF4-FFF2-40B4-BE49-F238E27FC236}">
                <a16:creationId xmlns:a16="http://schemas.microsoft.com/office/drawing/2014/main" id="{A8B30229-36A5-7C41-ADC6-AED3DECF2085}"/>
              </a:ext>
            </a:extLst>
          </p:cNvPr>
          <p:cNvPicPr>
            <a:picLocks noChangeAspect="1"/>
          </p:cNvPicPr>
          <p:nvPr/>
        </p:nvPicPr>
        <p:blipFill>
          <a:blip r:embed="rId4"/>
          <a:stretch>
            <a:fillRect/>
          </a:stretch>
        </p:blipFill>
        <p:spPr>
          <a:xfrm>
            <a:off x="2778758" y="3550714"/>
            <a:ext cx="2076307" cy="2740550"/>
          </a:xfrm>
          <a:prstGeom prst="rect">
            <a:avLst/>
          </a:prstGeom>
        </p:spPr>
      </p:pic>
    </p:spTree>
    <p:extLst>
      <p:ext uri="{BB962C8B-B14F-4D97-AF65-F5344CB8AC3E}">
        <p14:creationId xmlns:p14="http://schemas.microsoft.com/office/powerpoint/2010/main" val="13112361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Introductions – Part 2</a:t>
            </a:r>
          </a:p>
        </p:txBody>
      </p:sp>
    </p:spTree>
    <p:extLst>
      <p:ext uri="{BB962C8B-B14F-4D97-AF65-F5344CB8AC3E}">
        <p14:creationId xmlns:p14="http://schemas.microsoft.com/office/powerpoint/2010/main" val="40380726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Polling of In Person Preferences and</a:t>
            </a:r>
          </a:p>
          <a:p>
            <a:pPr marL="0" indent="0" algn="ctr">
              <a:buNone/>
            </a:pPr>
            <a:r>
              <a:rPr lang="en-US" sz="4400" dirty="0"/>
              <a:t>Programming Experience</a:t>
            </a:r>
          </a:p>
        </p:txBody>
      </p:sp>
    </p:spTree>
    <p:extLst>
      <p:ext uri="{BB962C8B-B14F-4D97-AF65-F5344CB8AC3E}">
        <p14:creationId xmlns:p14="http://schemas.microsoft.com/office/powerpoint/2010/main" val="34571691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Scrum Team Names</a:t>
            </a:r>
          </a:p>
        </p:txBody>
      </p:sp>
      <p:sp>
        <p:nvSpPr>
          <p:cNvPr id="2" name="Rectangle 1">
            <a:extLst>
              <a:ext uri="{FF2B5EF4-FFF2-40B4-BE49-F238E27FC236}">
                <a16:creationId xmlns:a16="http://schemas.microsoft.com/office/drawing/2014/main" id="{0C326A31-5CBB-4F38-BF58-B6AFC533B019}"/>
              </a:ext>
            </a:extLst>
          </p:cNvPr>
          <p:cNvSpPr/>
          <p:nvPr/>
        </p:nvSpPr>
        <p:spPr>
          <a:xfrm>
            <a:off x="838200" y="1231898"/>
            <a:ext cx="5672604" cy="5158079"/>
          </a:xfrm>
          <a:prstGeom prst="rect">
            <a:avLst/>
          </a:prstGeom>
        </p:spPr>
        <p:txBody>
          <a:bodyPr wrap="square">
            <a:spAutoFit/>
          </a:bodyPr>
          <a:lstStyle/>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Scrum team names from previous semesters: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EZScrumEZGo</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SourPatchEngineers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DreamRaccoons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TeamFun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SwagMoney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MonaLisas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Scrumdiddlyumptious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FightingBass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TitanicSwimTeam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GloriousKenobis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RedDragons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94AEC098-A1E6-CD44-BB4A-6F339C2D4099}"/>
              </a:ext>
            </a:extLst>
          </p:cNvPr>
          <p:cNvSpPr/>
          <p:nvPr/>
        </p:nvSpPr>
        <p:spPr>
          <a:xfrm>
            <a:off x="4290118" y="1693821"/>
            <a:ext cx="6096000" cy="6021905"/>
          </a:xfrm>
          <a:prstGeom prst="rect">
            <a:avLst/>
          </a:prstGeom>
        </p:spPr>
        <p:txBody>
          <a:bodyPr>
            <a:sp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ScrumciousCoders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Mongooses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Scrumples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WubbaLubbaDubDubs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RedPandas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SpiderScrum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MadSanitizers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SpeedCoders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StingyTadpoles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BlueThrees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PurpleCobras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8CC1D91C-0A09-E943-BB17-48E73CD7300E}"/>
              </a:ext>
            </a:extLst>
          </p:cNvPr>
          <p:cNvSpPr/>
          <p:nvPr/>
        </p:nvSpPr>
        <p:spPr>
          <a:xfrm>
            <a:off x="8002146" y="1693821"/>
            <a:ext cx="3472543" cy="5158079"/>
          </a:xfrm>
          <a:prstGeom prst="rect">
            <a:avLst/>
          </a:prstGeom>
        </p:spPr>
        <p:txBody>
          <a:bodyPr wrap="square">
            <a:spAutoFit/>
          </a:bodyPr>
          <a:lstStyle/>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ScruptyDupty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LaughableCaterpillars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PurplePirates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ScrumIsFum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ScrummyScrumbags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TheCrew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WickedCrew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SpicyChalupa</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ScrumOfTheEarth</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LightningMcQueen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504236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Your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buNone/>
            </a:pPr>
            <a:r>
              <a:rPr lang="en-US" sz="2000" dirty="0"/>
              <a:t>Be prepared to share your:</a:t>
            </a:r>
          </a:p>
          <a:p>
            <a:pPr marL="457200" indent="-457200">
              <a:buFont typeface="+mj-lt"/>
              <a:buAutoNum type="arabicPeriod"/>
            </a:pPr>
            <a:r>
              <a:rPr lang="en-US" sz="2000" dirty="0"/>
              <a:t>Preferred name and seat number</a:t>
            </a:r>
          </a:p>
          <a:p>
            <a:pPr marL="457200" indent="-457200">
              <a:buFont typeface="+mj-lt"/>
              <a:buAutoNum type="arabicPeriod"/>
            </a:pPr>
            <a:r>
              <a:rPr lang="en-US" sz="2000" dirty="0"/>
              <a:t>Major / Minor</a:t>
            </a:r>
          </a:p>
          <a:p>
            <a:pPr marL="457200" indent="-457200">
              <a:buFont typeface="+mj-lt"/>
              <a:buAutoNum type="arabicPeriod"/>
            </a:pPr>
            <a:r>
              <a:rPr lang="en-US" sz="2000" dirty="0"/>
              <a:t>Programming Experience (1 to 5)</a:t>
            </a:r>
          </a:p>
          <a:p>
            <a:pPr marL="457200" indent="-457200">
              <a:buFont typeface="+mj-lt"/>
              <a:buAutoNum type="arabicPeriod"/>
            </a:pPr>
            <a:r>
              <a:rPr lang="en-US" sz="2000" dirty="0"/>
              <a:t>An interesting fun fact about yourself</a:t>
            </a:r>
          </a:p>
          <a:p>
            <a:pPr marL="457200" indent="-457200">
              <a:buFont typeface="+mj-lt"/>
              <a:buAutoNum type="arabicPeriod"/>
            </a:pPr>
            <a:r>
              <a:rPr lang="en-US" sz="2000" dirty="0"/>
              <a:t>Favorite “adjective/noun” scrum team name</a:t>
            </a:r>
          </a:p>
        </p:txBody>
      </p:sp>
      <p:pic>
        <p:nvPicPr>
          <p:cNvPr id="6" name="Picture 5">
            <a:extLst>
              <a:ext uri="{FF2B5EF4-FFF2-40B4-BE49-F238E27FC236}">
                <a16:creationId xmlns:a16="http://schemas.microsoft.com/office/drawing/2014/main" id="{E9BCFA9F-D1D2-F84B-93FC-154526229EDA}"/>
              </a:ext>
            </a:extLst>
          </p:cNvPr>
          <p:cNvPicPr>
            <a:picLocks noChangeAspect="1"/>
          </p:cNvPicPr>
          <p:nvPr/>
        </p:nvPicPr>
        <p:blipFill>
          <a:blip r:embed="rId3"/>
          <a:stretch>
            <a:fillRect/>
          </a:stretch>
        </p:blipFill>
        <p:spPr>
          <a:xfrm>
            <a:off x="7917499" y="196425"/>
            <a:ext cx="4004210" cy="4733384"/>
          </a:xfrm>
          <a:prstGeom prst="rect">
            <a:avLst/>
          </a:prstGeom>
        </p:spPr>
      </p:pic>
    </p:spTree>
    <p:extLst>
      <p:ext uri="{BB962C8B-B14F-4D97-AF65-F5344CB8AC3E}">
        <p14:creationId xmlns:p14="http://schemas.microsoft.com/office/powerpoint/2010/main" val="2624338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End of Session</a:t>
            </a:r>
          </a:p>
        </p:txBody>
      </p:sp>
    </p:spTree>
    <p:extLst>
      <p:ext uri="{BB962C8B-B14F-4D97-AF65-F5344CB8AC3E}">
        <p14:creationId xmlns:p14="http://schemas.microsoft.com/office/powerpoint/2010/main" val="31428033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2709153"/>
            <a:ext cx="10515600" cy="1439693"/>
          </a:xfrm>
        </p:spPr>
        <p:txBody>
          <a:bodyPr>
            <a:normAutofit lnSpcReduction="10000"/>
          </a:bodyPr>
          <a:lstStyle/>
          <a:p>
            <a:pPr marL="0" indent="0">
              <a:buNone/>
            </a:pPr>
            <a:r>
              <a:rPr lang="en-US" sz="4400" dirty="0"/>
              <a:t>Introduction to Computer Science</a:t>
            </a:r>
            <a:br>
              <a:rPr lang="en-US" sz="2400" dirty="0"/>
            </a:br>
            <a:endParaRPr lang="en-US" sz="2400" dirty="0"/>
          </a:p>
          <a:p>
            <a:pPr marL="0" indent="0">
              <a:buNone/>
            </a:pPr>
            <a:r>
              <a:rPr lang="en-US" sz="2400" dirty="0"/>
              <a:t>Eric Pogue</a:t>
            </a: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p:txBody>
      </p:sp>
      <p:pic>
        <p:nvPicPr>
          <p:cNvPr id="5" name="Content Placeholder 4">
            <a:extLst>
              <a:ext uri="{FF2B5EF4-FFF2-40B4-BE49-F238E27FC236}">
                <a16:creationId xmlns:a16="http://schemas.microsoft.com/office/drawing/2014/main" id="{E844FF2E-BFE0-3543-89EB-C7CDC14FECCD}"/>
              </a:ext>
            </a:extLst>
          </p:cNvPr>
          <p:cNvPicPr>
            <a:picLocks noChangeAspect="1"/>
          </p:cNvPicPr>
          <p:nvPr/>
        </p:nvPicPr>
        <p:blipFill>
          <a:blip r:embed="rId3"/>
          <a:stretch>
            <a:fillRect/>
          </a:stretch>
        </p:blipFill>
        <p:spPr>
          <a:xfrm>
            <a:off x="8963531" y="65212"/>
            <a:ext cx="2656367" cy="1366321"/>
          </a:xfrm>
          <a:prstGeom prst="rect">
            <a:avLst/>
          </a:prstGeom>
        </p:spPr>
      </p:pic>
    </p:spTree>
    <p:extLst>
      <p:ext uri="{BB962C8B-B14F-4D97-AF65-F5344CB8AC3E}">
        <p14:creationId xmlns:p14="http://schemas.microsoft.com/office/powerpoint/2010/main" val="94235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vert="horz" lIns="91440" tIns="45720" rIns="91440" bIns="45720" rtlCol="0" anchor="t">
            <a:normAutofit/>
          </a:bodyPr>
          <a:lstStyle/>
          <a:p>
            <a:pPr marL="0" indent="0">
              <a:buNone/>
            </a:pPr>
            <a:r>
              <a:rPr lang="en-US" dirty="0"/>
              <a:t>Agenda:</a:t>
            </a:r>
          </a:p>
          <a:p>
            <a:pPr marL="457200" indent="-457200">
              <a:buFont typeface="+mj-lt"/>
              <a:buAutoNum type="arabicPeriod"/>
            </a:pPr>
            <a:r>
              <a:rPr lang="en-US" sz="2000" dirty="0"/>
              <a:t>Prework and Announcements</a:t>
            </a:r>
          </a:p>
          <a:p>
            <a:pPr marL="457200" indent="-457200">
              <a:buFont typeface="+mj-lt"/>
              <a:buAutoNum type="arabicPeriod"/>
            </a:pPr>
            <a:r>
              <a:rPr lang="en-US" sz="2000" dirty="0"/>
              <a:t>Introductions – Part 1</a:t>
            </a:r>
          </a:p>
          <a:p>
            <a:pPr marL="457200" indent="-457200">
              <a:buFont typeface="+mj-lt"/>
              <a:buAutoNum type="arabicPeriod"/>
            </a:pPr>
            <a:r>
              <a:rPr lang="en-US" sz="2000" dirty="0"/>
              <a:t>Sprint 1 Planning (abbreviated)</a:t>
            </a:r>
          </a:p>
          <a:p>
            <a:pPr marL="457200" indent="-457200">
              <a:buFont typeface="+mj-lt"/>
              <a:buAutoNum type="arabicPeriod"/>
            </a:pPr>
            <a:r>
              <a:rPr lang="en-US" sz="2000" dirty="0"/>
              <a:t>Assignment</a:t>
            </a:r>
          </a:p>
          <a:p>
            <a:pPr marL="457200" indent="-457200">
              <a:buFont typeface="+mj-lt"/>
              <a:buAutoNum type="arabicPeriod"/>
            </a:pPr>
            <a:r>
              <a:rPr lang="en-US" sz="2000" dirty="0"/>
              <a:t>Introductions – Part 2 including Scrum Team Assignments</a:t>
            </a:r>
          </a:p>
          <a:p>
            <a:pPr marL="0" indent="0">
              <a:buNone/>
            </a:pPr>
            <a:endParaRPr lang="en-US" sz="2000" dirty="0"/>
          </a:p>
          <a:p>
            <a:pPr marL="0" indent="0">
              <a:buNone/>
            </a:pPr>
            <a:r>
              <a:rPr lang="en-US" sz="2000" dirty="0"/>
              <a:t>Discussion &amp; Questions welcome at any time but please be present with no phones or email during our time together</a:t>
            </a:r>
          </a:p>
        </p:txBody>
      </p:sp>
      <p:pic>
        <p:nvPicPr>
          <p:cNvPr id="4" name="Content Placeholder 4">
            <a:extLst>
              <a:ext uri="{FF2B5EF4-FFF2-40B4-BE49-F238E27FC236}">
                <a16:creationId xmlns:a16="http://schemas.microsoft.com/office/drawing/2014/main" id="{4F742B6E-B171-6A46-B579-4EFBC662609F}"/>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470343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Prework &amp; Announcements</a:t>
            </a:r>
          </a:p>
        </p:txBody>
      </p:sp>
      <p:sp>
        <p:nvSpPr>
          <p:cNvPr id="6" name="Content Placeholder 2">
            <a:extLst>
              <a:ext uri="{FF2B5EF4-FFF2-40B4-BE49-F238E27FC236}">
                <a16:creationId xmlns:a16="http://schemas.microsoft.com/office/drawing/2014/main" id="{8E7C4A59-EEF7-0840-A124-9743626E21C2}"/>
              </a:ext>
            </a:extLst>
          </p:cNvPr>
          <p:cNvSpPr>
            <a:spLocks noGrp="1"/>
          </p:cNvSpPr>
          <p:nvPr>
            <p:ph idx="1"/>
          </p:nvPr>
        </p:nvSpPr>
        <p:spPr>
          <a:xfrm>
            <a:off x="838200" y="1654444"/>
            <a:ext cx="10515600" cy="4522519"/>
          </a:xfrm>
        </p:spPr>
        <p:txBody>
          <a:bodyPr>
            <a:normAutofit/>
          </a:bodyPr>
          <a:lstStyle/>
          <a:p>
            <a:pPr marL="0" indent="0">
              <a:buNone/>
            </a:pPr>
            <a:r>
              <a:rPr lang="en-US" sz="2000" dirty="0"/>
              <a:t>Welcome Message</a:t>
            </a:r>
          </a:p>
          <a:p>
            <a:pPr marL="0" indent="0">
              <a:buNone/>
            </a:pPr>
            <a:r>
              <a:rPr lang="en-US" sz="2000" dirty="0"/>
              <a:t>Blended Learning</a:t>
            </a:r>
          </a:p>
          <a:p>
            <a:pPr marL="0" indent="0">
              <a:buNone/>
            </a:pPr>
            <a:r>
              <a:rPr lang="en-US" sz="2000" dirty="0"/>
              <a:t>Scrum </a:t>
            </a:r>
          </a:p>
          <a:p>
            <a:pPr marL="0" indent="0">
              <a:buNone/>
            </a:pPr>
            <a:endParaRPr lang="en-US" sz="2000" dirty="0"/>
          </a:p>
        </p:txBody>
      </p:sp>
    </p:spTree>
    <p:extLst>
      <p:ext uri="{BB962C8B-B14F-4D97-AF65-F5344CB8AC3E}">
        <p14:creationId xmlns:p14="http://schemas.microsoft.com/office/powerpoint/2010/main" val="301418197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ormAutofit/>
          </a:bodyPr>
          <a:lstStyle/>
          <a:p>
            <a:pPr marL="0" indent="0" algn="ctr">
              <a:buNone/>
            </a:pPr>
            <a:r>
              <a:rPr lang="en-US" sz="4400" dirty="0"/>
              <a:t>Polling</a:t>
            </a:r>
            <a:endParaRPr lang="en-US" sz="2000" dirty="0"/>
          </a:p>
        </p:txBody>
      </p:sp>
    </p:spTree>
    <p:extLst>
      <p:ext uri="{BB962C8B-B14F-4D97-AF65-F5344CB8AC3E}">
        <p14:creationId xmlns:p14="http://schemas.microsoft.com/office/powerpoint/2010/main" val="36522670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b="1" dirty="0"/>
              <a:t>Class Format</a:t>
            </a:r>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lnSpcReduction="10000"/>
          </a:bodyPr>
          <a:lstStyle/>
          <a:p>
            <a:pPr>
              <a:buFont typeface="Wingdings" pitchFamily="2" charset="2"/>
              <a:buChar char="§"/>
            </a:pPr>
            <a:r>
              <a:rPr lang="en-US" sz="2000" u="sng" dirty="0"/>
              <a:t>Synchronous</a:t>
            </a:r>
            <a:r>
              <a:rPr lang="en-US" sz="2000" dirty="0"/>
              <a:t> vs Asynchronous</a:t>
            </a:r>
          </a:p>
          <a:p>
            <a:pPr>
              <a:buFont typeface="Wingdings" pitchFamily="2" charset="2"/>
              <a:buChar char="§"/>
            </a:pPr>
            <a:r>
              <a:rPr lang="en-US" sz="2000" u="sng" dirty="0"/>
              <a:t>Face-to-face (In Person)</a:t>
            </a:r>
            <a:r>
              <a:rPr lang="en-US" sz="2000" dirty="0"/>
              <a:t> vs Remote</a:t>
            </a:r>
          </a:p>
          <a:p>
            <a:pPr marL="0" indent="0">
              <a:buNone/>
            </a:pPr>
            <a:endParaRPr lang="en-US" sz="2000" dirty="0"/>
          </a:p>
          <a:p>
            <a:pPr marL="0" indent="0">
              <a:buNone/>
            </a:pPr>
            <a:r>
              <a:rPr lang="en-US" sz="2000" dirty="0"/>
              <a:t>We are always synchronous</a:t>
            </a:r>
          </a:p>
          <a:p>
            <a:pPr marL="0" indent="0">
              <a:buNone/>
            </a:pPr>
            <a:r>
              <a:rPr lang="en-US" sz="2000" dirty="0"/>
              <a:t>We will be face-to-face Mondays and Wednesdays and remote on Friday. </a:t>
            </a:r>
          </a:p>
          <a:p>
            <a:pPr marL="0" indent="0">
              <a:buNone/>
            </a:pPr>
            <a:endParaRPr lang="en-US" sz="2000" dirty="0"/>
          </a:p>
          <a:p>
            <a:pPr marL="0" indent="0">
              <a:buNone/>
            </a:pPr>
            <a:r>
              <a:rPr lang="en-US" sz="2000" dirty="0"/>
              <a:t>My expectation is that you will be here in person Mondays and Wednesdays. If you need to be remote Monday or Wednesday, we understand but please be respectful of your classmates and make every effort to attend in person. </a:t>
            </a:r>
          </a:p>
          <a:p>
            <a:pPr marL="0" indent="0">
              <a:buNone/>
            </a:pPr>
            <a:endParaRPr lang="en-US" sz="2000" dirty="0"/>
          </a:p>
          <a:p>
            <a:pPr marL="0" indent="0">
              <a:buNone/>
            </a:pPr>
            <a:r>
              <a:rPr lang="en-US" sz="2000" dirty="0"/>
              <a:t>Priorities:</a:t>
            </a:r>
          </a:p>
          <a:p>
            <a:pPr marL="457200" indent="-457200">
              <a:buFont typeface="+mj-lt"/>
              <a:buAutoNum type="arabicPeriod"/>
            </a:pPr>
            <a:r>
              <a:rPr lang="en-US" sz="2000" dirty="0"/>
              <a:t>Health and safety</a:t>
            </a:r>
          </a:p>
          <a:p>
            <a:pPr marL="457200" indent="-457200">
              <a:buFont typeface="+mj-lt"/>
              <a:buAutoNum type="arabicPeriod"/>
            </a:pPr>
            <a:r>
              <a:rPr lang="en-US" sz="2000" dirty="0"/>
              <a:t>Effective teaming and association  </a:t>
            </a:r>
          </a:p>
          <a:p>
            <a:pPr marL="457200" indent="-457200">
              <a:buFont typeface="+mj-lt"/>
              <a:buAutoNum type="arabicPeriod"/>
            </a:pPr>
            <a:r>
              <a:rPr lang="en-US" sz="2000" dirty="0"/>
              <a:t>Intended course schedule</a:t>
            </a:r>
          </a:p>
        </p:txBody>
      </p:sp>
    </p:spTree>
    <p:extLst>
      <p:ext uri="{BB962C8B-B14F-4D97-AF65-F5344CB8AC3E}">
        <p14:creationId xmlns:p14="http://schemas.microsoft.com/office/powerpoint/2010/main" val="21101903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ormAutofit/>
          </a:bodyPr>
          <a:lstStyle/>
          <a:p>
            <a:pPr marL="0" indent="0" algn="ctr">
              <a:buNone/>
            </a:pPr>
            <a:r>
              <a:rPr lang="en-US" sz="4400" dirty="0"/>
              <a:t>Introductions</a:t>
            </a:r>
            <a:endParaRPr lang="en-US" sz="2000" dirty="0"/>
          </a:p>
        </p:txBody>
      </p:sp>
    </p:spTree>
    <p:extLst>
      <p:ext uri="{BB962C8B-B14F-4D97-AF65-F5344CB8AC3E}">
        <p14:creationId xmlns:p14="http://schemas.microsoft.com/office/powerpoint/2010/main" val="24848521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Your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buNone/>
            </a:pPr>
            <a:r>
              <a:rPr lang="en-US" sz="2000" dirty="0"/>
              <a:t>Be prepared to share your:</a:t>
            </a:r>
          </a:p>
          <a:p>
            <a:pPr marL="457200" indent="-457200">
              <a:buFont typeface="+mj-lt"/>
              <a:buAutoNum type="arabicPeriod"/>
            </a:pPr>
            <a:r>
              <a:rPr lang="en-US" sz="2000" dirty="0"/>
              <a:t>Preferred name and seat number</a:t>
            </a:r>
          </a:p>
          <a:p>
            <a:pPr marL="457200" indent="-457200">
              <a:buFont typeface="+mj-lt"/>
              <a:buAutoNum type="arabicPeriod"/>
            </a:pPr>
            <a:r>
              <a:rPr lang="en-US" sz="2000" dirty="0"/>
              <a:t>Major / Minor</a:t>
            </a:r>
          </a:p>
          <a:p>
            <a:pPr marL="457200" indent="-457200">
              <a:buFont typeface="+mj-lt"/>
              <a:buAutoNum type="arabicPeriod"/>
            </a:pPr>
            <a:r>
              <a:rPr lang="en-US" sz="2000" dirty="0"/>
              <a:t>Programming Experience (1 to 5)</a:t>
            </a:r>
          </a:p>
          <a:p>
            <a:pPr marL="457200" indent="-457200">
              <a:buFont typeface="+mj-lt"/>
              <a:buAutoNum type="arabicPeriod"/>
            </a:pPr>
            <a:r>
              <a:rPr lang="en-US" sz="2000" dirty="0"/>
              <a:t>An interesting fun fact about yourself</a:t>
            </a:r>
          </a:p>
          <a:p>
            <a:pPr marL="457200" indent="-457200">
              <a:buFont typeface="+mj-lt"/>
              <a:buAutoNum type="arabicPeriod"/>
            </a:pPr>
            <a:r>
              <a:rPr lang="en-US" sz="2000" dirty="0"/>
              <a:t>Favorite “adjective/noun” scrum team name</a:t>
            </a:r>
          </a:p>
        </p:txBody>
      </p:sp>
      <p:pic>
        <p:nvPicPr>
          <p:cNvPr id="6" name="Picture 5">
            <a:extLst>
              <a:ext uri="{FF2B5EF4-FFF2-40B4-BE49-F238E27FC236}">
                <a16:creationId xmlns:a16="http://schemas.microsoft.com/office/drawing/2014/main" id="{E9BCFA9F-D1D2-F84B-93FC-154526229EDA}"/>
              </a:ext>
            </a:extLst>
          </p:cNvPr>
          <p:cNvPicPr>
            <a:picLocks noChangeAspect="1"/>
          </p:cNvPicPr>
          <p:nvPr/>
        </p:nvPicPr>
        <p:blipFill>
          <a:blip r:embed="rId3"/>
          <a:stretch>
            <a:fillRect/>
          </a:stretch>
        </p:blipFill>
        <p:spPr>
          <a:xfrm>
            <a:off x="7917499" y="196425"/>
            <a:ext cx="4004210" cy="4733384"/>
          </a:xfrm>
          <a:prstGeom prst="rect">
            <a:avLst/>
          </a:prstGeom>
        </p:spPr>
      </p:pic>
    </p:spTree>
    <p:extLst>
      <p:ext uri="{BB962C8B-B14F-4D97-AF65-F5344CB8AC3E}">
        <p14:creationId xmlns:p14="http://schemas.microsoft.com/office/powerpoint/2010/main" val="2174931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7189</TotalTime>
  <Words>936</Words>
  <Application>Microsoft Macintosh PowerPoint</Application>
  <PresentationFormat>Widescreen</PresentationFormat>
  <Paragraphs>215</Paragraphs>
  <Slides>27</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Calibri Light</vt:lpstr>
      <vt:lpstr>Symbol</vt:lpstr>
      <vt:lpstr>Wingdings</vt:lpstr>
      <vt:lpstr>Office Theme</vt:lpstr>
      <vt:lpstr>Preflight Check List</vt:lpstr>
      <vt:lpstr>Recordings</vt:lpstr>
      <vt:lpstr>PowerPoint Presentation</vt:lpstr>
      <vt:lpstr>PowerPoint Presentation</vt:lpstr>
      <vt:lpstr>Prework &amp; Announcements</vt:lpstr>
      <vt:lpstr>PowerPoint Presentation</vt:lpstr>
      <vt:lpstr>Class Format</vt:lpstr>
      <vt:lpstr>PowerPoint Presentation</vt:lpstr>
      <vt:lpstr>Your Introductions</vt:lpstr>
      <vt:lpstr>Scrum Team Names</vt:lpstr>
      <vt:lpstr>PowerPoint Presentation</vt:lpstr>
      <vt:lpstr>Introductions</vt:lpstr>
      <vt:lpstr>PowerPoint Presentation</vt:lpstr>
      <vt:lpstr>Introductions</vt:lpstr>
      <vt:lpstr>PowerPoint Presentation</vt:lpstr>
      <vt:lpstr>PowerPoint Presentation</vt:lpstr>
      <vt:lpstr>Sprint Planning</vt:lpstr>
      <vt:lpstr>Scrum Process – Sprint Planning</vt:lpstr>
      <vt:lpstr>PowerPoint Presentation</vt:lpstr>
      <vt:lpstr>PowerPoint Presentation</vt:lpstr>
      <vt:lpstr>Prework For Next Class</vt:lpstr>
      <vt:lpstr>Headset Options</vt:lpstr>
      <vt:lpstr>PowerPoint Presentation</vt:lpstr>
      <vt:lpstr>PowerPoint Presentation</vt:lpstr>
      <vt:lpstr>Scrum Team Names</vt:lpstr>
      <vt:lpstr>Your Introductions</vt:lpstr>
      <vt:lpstr>End of Session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Discussion &amp; Lecture Session Sound &amp; Recording Check</dc:title>
  <dc:creator>Pogue, Eric</dc:creator>
  <cp:lastModifiedBy>Pogue, Eric</cp:lastModifiedBy>
  <cp:revision>348</cp:revision>
  <dcterms:created xsi:type="dcterms:W3CDTF">2020-08-26T19:34:34Z</dcterms:created>
  <dcterms:modified xsi:type="dcterms:W3CDTF">2023-01-06T23:20:51Z</dcterms:modified>
</cp:coreProperties>
</file>

<file path=docProps/thumbnail.jpeg>
</file>